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84" r:id="rId4"/>
    <p:sldId id="274" r:id="rId5"/>
    <p:sldId id="285" r:id="rId6"/>
    <p:sldId id="276" r:id="rId7"/>
    <p:sldId id="278" r:id="rId8"/>
    <p:sldId id="275" r:id="rId9"/>
    <p:sldId id="279" r:id="rId10"/>
    <p:sldId id="280" r:id="rId11"/>
    <p:sldId id="260" r:id="rId12"/>
    <p:sldId id="281" r:id="rId13"/>
    <p:sldId id="263" r:id="rId14"/>
    <p:sldId id="261" r:id="rId15"/>
    <p:sldId id="264" r:id="rId16"/>
    <p:sldId id="262" r:id="rId17"/>
    <p:sldId id="265" r:id="rId18"/>
    <p:sldId id="282" r:id="rId19"/>
    <p:sldId id="266" r:id="rId20"/>
    <p:sldId id="268" r:id="rId21"/>
    <p:sldId id="269" r:id="rId22"/>
    <p:sldId id="270" r:id="rId23"/>
    <p:sldId id="27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130"/>
    <p:restoredTop sz="77206"/>
  </p:normalViewPr>
  <p:slideViewPr>
    <p:cSldViewPr snapToGrid="0">
      <p:cViewPr>
        <p:scale>
          <a:sx n="88" d="100"/>
          <a:sy n="88" d="100"/>
        </p:scale>
        <p:origin x="480"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9BFFAD-AEEB-4032-8B08-065449F8638B}" type="doc">
      <dgm:prSet loTypeId="urn:microsoft.com/office/officeart/2005/8/layout/hierarchy1" loCatId="hierarchy" qsTypeId="urn:microsoft.com/office/officeart/2005/8/quickstyle/simple1" qsCatId="simple" csTypeId="urn:microsoft.com/office/officeart/2005/8/colors/accent2_2" csCatId="accent2" phldr="1"/>
      <dgm:spPr/>
      <dgm:t>
        <a:bodyPr/>
        <a:lstStyle/>
        <a:p>
          <a:endParaRPr lang="en-US"/>
        </a:p>
      </dgm:t>
    </dgm:pt>
    <dgm:pt modelId="{50AFF809-43F4-41DD-81F3-EDB4B97995CD}">
      <dgm:prSet/>
      <dgm:spPr/>
      <dgm:t>
        <a:bodyPr/>
        <a:lstStyle/>
        <a:p>
          <a:r>
            <a:rPr lang="en-CA" b="1" dirty="0">
              <a:latin typeface="Palatino" pitchFamily="2" charset="77"/>
              <a:ea typeface="Palatino" pitchFamily="2" charset="77"/>
            </a:rPr>
            <a:t>H1:</a:t>
          </a:r>
          <a:r>
            <a:rPr lang="en-CA" dirty="0">
              <a:latin typeface="Palatino" pitchFamily="2" charset="77"/>
              <a:ea typeface="Palatino" pitchFamily="2" charset="77"/>
            </a:rPr>
            <a:t> Small patches enhance biodiversity stability by promoting species sorting, where specialists persist in suitable habitats with reduced competition.</a:t>
          </a:r>
          <a:endParaRPr lang="en-US" dirty="0">
            <a:latin typeface="Palatino" pitchFamily="2" charset="77"/>
            <a:ea typeface="Palatino" pitchFamily="2" charset="77"/>
          </a:endParaRPr>
        </a:p>
      </dgm:t>
    </dgm:pt>
    <dgm:pt modelId="{4859F711-FF30-4A29-BBF1-137607B8E79B}" type="parTrans" cxnId="{723ACC80-B5A6-4652-BF18-5C7845B0CFBC}">
      <dgm:prSet/>
      <dgm:spPr/>
      <dgm:t>
        <a:bodyPr/>
        <a:lstStyle/>
        <a:p>
          <a:endParaRPr lang="en-US"/>
        </a:p>
      </dgm:t>
    </dgm:pt>
    <dgm:pt modelId="{B0F50091-738A-458E-BEF6-515B0CE3C5CB}" type="sibTrans" cxnId="{723ACC80-B5A6-4652-BF18-5C7845B0CFBC}">
      <dgm:prSet/>
      <dgm:spPr/>
      <dgm:t>
        <a:bodyPr/>
        <a:lstStyle/>
        <a:p>
          <a:endParaRPr lang="en-US"/>
        </a:p>
      </dgm:t>
    </dgm:pt>
    <dgm:pt modelId="{FB66D73E-2FF3-423A-92A9-3E9994ABA7F0}">
      <dgm:prSet/>
      <dgm:spPr/>
      <dgm:t>
        <a:bodyPr/>
        <a:lstStyle/>
        <a:p>
          <a:r>
            <a:rPr lang="en-CA" b="1" dirty="0">
              <a:latin typeface="Palatino" pitchFamily="2" charset="77"/>
              <a:ea typeface="Palatino" pitchFamily="2" charset="77"/>
            </a:rPr>
            <a:t>H2:</a:t>
          </a:r>
          <a:r>
            <a:rPr lang="en-CA" dirty="0">
              <a:latin typeface="Palatino" pitchFamily="2" charset="77"/>
              <a:ea typeface="Palatino" pitchFamily="2" charset="77"/>
            </a:rPr>
            <a:t> Small patches increase spatial turnover, facilitating species movement between patches and driving community composition shifts over time.</a:t>
          </a:r>
          <a:endParaRPr lang="en-US" dirty="0">
            <a:latin typeface="Palatino" pitchFamily="2" charset="77"/>
            <a:ea typeface="Palatino" pitchFamily="2" charset="77"/>
          </a:endParaRPr>
        </a:p>
      </dgm:t>
    </dgm:pt>
    <dgm:pt modelId="{233AB4EA-6214-4BBC-89D9-D964A46CE4E2}" type="parTrans" cxnId="{D25D51D6-04C5-4133-91F5-68724234A745}">
      <dgm:prSet/>
      <dgm:spPr/>
      <dgm:t>
        <a:bodyPr/>
        <a:lstStyle/>
        <a:p>
          <a:endParaRPr lang="en-US"/>
        </a:p>
      </dgm:t>
    </dgm:pt>
    <dgm:pt modelId="{6919760F-BFA7-4DE9-8F68-34294BEE0AAA}" type="sibTrans" cxnId="{D25D51D6-04C5-4133-91F5-68724234A745}">
      <dgm:prSet/>
      <dgm:spPr/>
      <dgm:t>
        <a:bodyPr/>
        <a:lstStyle/>
        <a:p>
          <a:endParaRPr lang="en-US"/>
        </a:p>
      </dgm:t>
    </dgm:pt>
    <dgm:pt modelId="{D5F04761-7593-334E-992E-FEAF70146155}" type="pres">
      <dgm:prSet presAssocID="{B49BFFAD-AEEB-4032-8B08-065449F8638B}" presName="hierChild1" presStyleCnt="0">
        <dgm:presLayoutVars>
          <dgm:chPref val="1"/>
          <dgm:dir/>
          <dgm:animOne val="branch"/>
          <dgm:animLvl val="lvl"/>
          <dgm:resizeHandles/>
        </dgm:presLayoutVars>
      </dgm:prSet>
      <dgm:spPr/>
    </dgm:pt>
    <dgm:pt modelId="{6C72C30D-5D82-6146-875B-31DEF02FD5B2}" type="pres">
      <dgm:prSet presAssocID="{50AFF809-43F4-41DD-81F3-EDB4B97995CD}" presName="hierRoot1" presStyleCnt="0"/>
      <dgm:spPr/>
    </dgm:pt>
    <dgm:pt modelId="{B27CDAF2-5CA3-2344-A649-5F40669E3F87}" type="pres">
      <dgm:prSet presAssocID="{50AFF809-43F4-41DD-81F3-EDB4B97995CD}" presName="composite" presStyleCnt="0"/>
      <dgm:spPr/>
    </dgm:pt>
    <dgm:pt modelId="{8D1DB6ED-768A-284E-A50F-3FE9CF393AD9}" type="pres">
      <dgm:prSet presAssocID="{50AFF809-43F4-41DD-81F3-EDB4B97995CD}" presName="background" presStyleLbl="node0" presStyleIdx="0" presStyleCnt="2"/>
      <dgm:spPr/>
    </dgm:pt>
    <dgm:pt modelId="{35F479FB-D4BF-DE48-894B-24C24825983D}" type="pres">
      <dgm:prSet presAssocID="{50AFF809-43F4-41DD-81F3-EDB4B97995CD}" presName="text" presStyleLbl="fgAcc0" presStyleIdx="0" presStyleCnt="2">
        <dgm:presLayoutVars>
          <dgm:chPref val="3"/>
        </dgm:presLayoutVars>
      </dgm:prSet>
      <dgm:spPr/>
    </dgm:pt>
    <dgm:pt modelId="{EC205B0A-BD1D-7B41-8BBA-247B22B53000}" type="pres">
      <dgm:prSet presAssocID="{50AFF809-43F4-41DD-81F3-EDB4B97995CD}" presName="hierChild2" presStyleCnt="0"/>
      <dgm:spPr/>
    </dgm:pt>
    <dgm:pt modelId="{37FBAA80-7F47-6C40-8CEF-FF0E27823648}" type="pres">
      <dgm:prSet presAssocID="{FB66D73E-2FF3-423A-92A9-3E9994ABA7F0}" presName="hierRoot1" presStyleCnt="0"/>
      <dgm:spPr/>
    </dgm:pt>
    <dgm:pt modelId="{72615F98-F6DA-3248-BC7C-7FE7CDFB03D0}" type="pres">
      <dgm:prSet presAssocID="{FB66D73E-2FF3-423A-92A9-3E9994ABA7F0}" presName="composite" presStyleCnt="0"/>
      <dgm:spPr/>
    </dgm:pt>
    <dgm:pt modelId="{5AF6DC18-66FF-9B41-88E4-148670D7ECF5}" type="pres">
      <dgm:prSet presAssocID="{FB66D73E-2FF3-423A-92A9-3E9994ABA7F0}" presName="background" presStyleLbl="node0" presStyleIdx="1" presStyleCnt="2"/>
      <dgm:spPr/>
    </dgm:pt>
    <dgm:pt modelId="{AB176993-F6AB-A148-976A-EB4DBDC03E91}" type="pres">
      <dgm:prSet presAssocID="{FB66D73E-2FF3-423A-92A9-3E9994ABA7F0}" presName="text" presStyleLbl="fgAcc0" presStyleIdx="1" presStyleCnt="2">
        <dgm:presLayoutVars>
          <dgm:chPref val="3"/>
        </dgm:presLayoutVars>
      </dgm:prSet>
      <dgm:spPr/>
    </dgm:pt>
    <dgm:pt modelId="{70B7CEFA-5824-9F45-869B-FB2CEE41764C}" type="pres">
      <dgm:prSet presAssocID="{FB66D73E-2FF3-423A-92A9-3E9994ABA7F0}" presName="hierChild2" presStyleCnt="0"/>
      <dgm:spPr/>
    </dgm:pt>
  </dgm:ptLst>
  <dgm:cxnLst>
    <dgm:cxn modelId="{3422572C-67A6-B34D-9C7F-7BA52D3B5B10}" type="presOf" srcId="{FB66D73E-2FF3-423A-92A9-3E9994ABA7F0}" destId="{AB176993-F6AB-A148-976A-EB4DBDC03E91}" srcOrd="0" destOrd="0" presId="urn:microsoft.com/office/officeart/2005/8/layout/hierarchy1"/>
    <dgm:cxn modelId="{723ACC80-B5A6-4652-BF18-5C7845B0CFBC}" srcId="{B49BFFAD-AEEB-4032-8B08-065449F8638B}" destId="{50AFF809-43F4-41DD-81F3-EDB4B97995CD}" srcOrd="0" destOrd="0" parTransId="{4859F711-FF30-4A29-BBF1-137607B8E79B}" sibTransId="{B0F50091-738A-458E-BEF6-515B0CE3C5CB}"/>
    <dgm:cxn modelId="{598E9C86-C4BF-DD4F-A987-A142213597C9}" type="presOf" srcId="{50AFF809-43F4-41DD-81F3-EDB4B97995CD}" destId="{35F479FB-D4BF-DE48-894B-24C24825983D}" srcOrd="0" destOrd="0" presId="urn:microsoft.com/office/officeart/2005/8/layout/hierarchy1"/>
    <dgm:cxn modelId="{63BE6398-0B65-7B4A-BE89-2EC1025E7ABC}" type="presOf" srcId="{B49BFFAD-AEEB-4032-8B08-065449F8638B}" destId="{D5F04761-7593-334E-992E-FEAF70146155}" srcOrd="0" destOrd="0" presId="urn:microsoft.com/office/officeart/2005/8/layout/hierarchy1"/>
    <dgm:cxn modelId="{D25D51D6-04C5-4133-91F5-68724234A745}" srcId="{B49BFFAD-AEEB-4032-8B08-065449F8638B}" destId="{FB66D73E-2FF3-423A-92A9-3E9994ABA7F0}" srcOrd="1" destOrd="0" parTransId="{233AB4EA-6214-4BBC-89D9-D964A46CE4E2}" sibTransId="{6919760F-BFA7-4DE9-8F68-34294BEE0AAA}"/>
    <dgm:cxn modelId="{94E2CC6A-7617-EA40-90C6-DF02E3D3DD94}" type="presParOf" srcId="{D5F04761-7593-334E-992E-FEAF70146155}" destId="{6C72C30D-5D82-6146-875B-31DEF02FD5B2}" srcOrd="0" destOrd="0" presId="urn:microsoft.com/office/officeart/2005/8/layout/hierarchy1"/>
    <dgm:cxn modelId="{AAAA0DCA-3E89-CF4C-809A-6BB2EFF5A394}" type="presParOf" srcId="{6C72C30D-5D82-6146-875B-31DEF02FD5B2}" destId="{B27CDAF2-5CA3-2344-A649-5F40669E3F87}" srcOrd="0" destOrd="0" presId="urn:microsoft.com/office/officeart/2005/8/layout/hierarchy1"/>
    <dgm:cxn modelId="{291C2396-47EA-7D4C-8B98-8FC35D7948BF}" type="presParOf" srcId="{B27CDAF2-5CA3-2344-A649-5F40669E3F87}" destId="{8D1DB6ED-768A-284E-A50F-3FE9CF393AD9}" srcOrd="0" destOrd="0" presId="urn:microsoft.com/office/officeart/2005/8/layout/hierarchy1"/>
    <dgm:cxn modelId="{B63A5E04-290E-B548-8829-09AE6BB76ECE}" type="presParOf" srcId="{B27CDAF2-5CA3-2344-A649-5F40669E3F87}" destId="{35F479FB-D4BF-DE48-894B-24C24825983D}" srcOrd="1" destOrd="0" presId="urn:microsoft.com/office/officeart/2005/8/layout/hierarchy1"/>
    <dgm:cxn modelId="{7CAEC225-6FE2-2C4E-A3A6-85E0B95B27D6}" type="presParOf" srcId="{6C72C30D-5D82-6146-875B-31DEF02FD5B2}" destId="{EC205B0A-BD1D-7B41-8BBA-247B22B53000}" srcOrd="1" destOrd="0" presId="urn:microsoft.com/office/officeart/2005/8/layout/hierarchy1"/>
    <dgm:cxn modelId="{4E81E65C-8BC4-5E4A-832B-3D3EF00D4157}" type="presParOf" srcId="{D5F04761-7593-334E-992E-FEAF70146155}" destId="{37FBAA80-7F47-6C40-8CEF-FF0E27823648}" srcOrd="1" destOrd="0" presId="urn:microsoft.com/office/officeart/2005/8/layout/hierarchy1"/>
    <dgm:cxn modelId="{78392D6C-FA16-904D-A793-3BF975FAB37F}" type="presParOf" srcId="{37FBAA80-7F47-6C40-8CEF-FF0E27823648}" destId="{72615F98-F6DA-3248-BC7C-7FE7CDFB03D0}" srcOrd="0" destOrd="0" presId="urn:microsoft.com/office/officeart/2005/8/layout/hierarchy1"/>
    <dgm:cxn modelId="{75EB2A93-5641-6E44-B201-E09EC279E985}" type="presParOf" srcId="{72615F98-F6DA-3248-BC7C-7FE7CDFB03D0}" destId="{5AF6DC18-66FF-9B41-88E4-148670D7ECF5}" srcOrd="0" destOrd="0" presId="urn:microsoft.com/office/officeart/2005/8/layout/hierarchy1"/>
    <dgm:cxn modelId="{84DCD98A-08F9-1444-A279-3A80835FC99C}" type="presParOf" srcId="{72615F98-F6DA-3248-BC7C-7FE7CDFB03D0}" destId="{AB176993-F6AB-A148-976A-EB4DBDC03E91}" srcOrd="1" destOrd="0" presId="urn:microsoft.com/office/officeart/2005/8/layout/hierarchy1"/>
    <dgm:cxn modelId="{36FA1FCC-509A-1F4D-8EA5-3A73F4EB90DA}" type="presParOf" srcId="{37FBAA80-7F47-6C40-8CEF-FF0E27823648}" destId="{70B7CEFA-5824-9F45-869B-FB2CEE41764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1A98A7-96D7-471F-BC0F-92B5549E4992}" type="doc">
      <dgm:prSet loTypeId="urn:microsoft.com/office/officeart/2008/layout/LinedList" loCatId="list" qsTypeId="urn:microsoft.com/office/officeart/2005/8/quickstyle/simple4" qsCatId="simple" csTypeId="urn:microsoft.com/office/officeart/2005/8/colors/accent1_2" csCatId="accent1" phldr="1"/>
      <dgm:spPr/>
      <dgm:t>
        <a:bodyPr/>
        <a:lstStyle/>
        <a:p>
          <a:endParaRPr lang="en-US"/>
        </a:p>
      </dgm:t>
    </dgm:pt>
    <dgm:pt modelId="{20E4905E-6683-4928-9291-6393453DCC13}">
      <dgm:prSet custT="1"/>
      <dgm:spPr/>
      <dgm:t>
        <a:bodyPr/>
        <a:lstStyle/>
        <a:p>
          <a:r>
            <a:rPr lang="en-CA" sz="2000" dirty="0">
              <a:latin typeface="Palatino" pitchFamily="2" charset="77"/>
              <a:ea typeface="Palatino" pitchFamily="2" charset="77"/>
            </a:rPr>
            <a:t>Specialists thrive in small patches but decline when generalists are introduced. </a:t>
          </a:r>
          <a:endParaRPr lang="en-US" sz="2000" dirty="0">
            <a:latin typeface="Palatino" pitchFamily="2" charset="77"/>
            <a:ea typeface="Palatino" pitchFamily="2" charset="77"/>
          </a:endParaRPr>
        </a:p>
      </dgm:t>
    </dgm:pt>
    <dgm:pt modelId="{1F934F1A-F40D-45E5-A9A6-91403CB4590F}" type="parTrans" cxnId="{B7500A3C-49A9-4667-9F61-CC6A341719B1}">
      <dgm:prSet/>
      <dgm:spPr/>
      <dgm:t>
        <a:bodyPr/>
        <a:lstStyle/>
        <a:p>
          <a:endParaRPr lang="en-US"/>
        </a:p>
      </dgm:t>
    </dgm:pt>
    <dgm:pt modelId="{D1DA5BB7-FED4-479C-8D33-D7A0FFCDF2F8}" type="sibTrans" cxnId="{B7500A3C-49A9-4667-9F61-CC6A341719B1}">
      <dgm:prSet/>
      <dgm:spPr/>
      <dgm:t>
        <a:bodyPr/>
        <a:lstStyle/>
        <a:p>
          <a:endParaRPr lang="en-US"/>
        </a:p>
      </dgm:t>
    </dgm:pt>
    <dgm:pt modelId="{1FDEC063-0809-4E94-9B16-EFE251426B15}">
      <dgm:prSet custT="1"/>
      <dgm:spPr/>
      <dgm:t>
        <a:bodyPr/>
        <a:lstStyle/>
        <a:p>
          <a:r>
            <a:rPr lang="en-CA" sz="2000" dirty="0">
              <a:latin typeface="Palatino" pitchFamily="2" charset="77"/>
              <a:ea typeface="Palatino" pitchFamily="2" charset="77"/>
            </a:rPr>
            <a:t>Generalists dominate large patches, but high total abundance leads to density-dependent limitations on their growth.</a:t>
          </a:r>
          <a:endParaRPr lang="en-US" sz="2000" dirty="0">
            <a:latin typeface="Palatino" pitchFamily="2" charset="77"/>
            <a:ea typeface="Palatino" pitchFamily="2" charset="77"/>
          </a:endParaRPr>
        </a:p>
      </dgm:t>
    </dgm:pt>
    <dgm:pt modelId="{A1C449C8-79B7-465D-BA61-E8811AF305F0}" type="parTrans" cxnId="{417A13E9-D6C6-4206-9E2A-BD8DFE69288A}">
      <dgm:prSet/>
      <dgm:spPr/>
      <dgm:t>
        <a:bodyPr/>
        <a:lstStyle/>
        <a:p>
          <a:endParaRPr lang="en-US"/>
        </a:p>
      </dgm:t>
    </dgm:pt>
    <dgm:pt modelId="{54D83D29-EFBF-459F-B72A-9DE293AF9B5B}" type="sibTrans" cxnId="{417A13E9-D6C6-4206-9E2A-BD8DFE69288A}">
      <dgm:prSet/>
      <dgm:spPr/>
      <dgm:t>
        <a:bodyPr/>
        <a:lstStyle/>
        <a:p>
          <a:endParaRPr lang="en-US"/>
        </a:p>
      </dgm:t>
    </dgm:pt>
    <dgm:pt modelId="{C99ED1BB-E234-2546-9D6E-E7C0B2D89415}" type="pres">
      <dgm:prSet presAssocID="{881A98A7-96D7-471F-BC0F-92B5549E4992}" presName="vert0" presStyleCnt="0">
        <dgm:presLayoutVars>
          <dgm:dir/>
          <dgm:animOne val="branch"/>
          <dgm:animLvl val="lvl"/>
        </dgm:presLayoutVars>
      </dgm:prSet>
      <dgm:spPr/>
    </dgm:pt>
    <dgm:pt modelId="{90A0151A-7838-9A40-ACD9-FB12EC3606FF}" type="pres">
      <dgm:prSet presAssocID="{20E4905E-6683-4928-9291-6393453DCC13}" presName="thickLine" presStyleLbl="alignNode1" presStyleIdx="0" presStyleCnt="2"/>
      <dgm:spPr/>
    </dgm:pt>
    <dgm:pt modelId="{8C1E9BBC-7485-C947-8C3D-59CA2E47711B}" type="pres">
      <dgm:prSet presAssocID="{20E4905E-6683-4928-9291-6393453DCC13}" presName="horz1" presStyleCnt="0"/>
      <dgm:spPr/>
    </dgm:pt>
    <dgm:pt modelId="{B0CEBF5D-4C7F-574E-8211-C0BE517A35DC}" type="pres">
      <dgm:prSet presAssocID="{20E4905E-6683-4928-9291-6393453DCC13}" presName="tx1" presStyleLbl="revTx" presStyleIdx="0" presStyleCnt="2"/>
      <dgm:spPr/>
    </dgm:pt>
    <dgm:pt modelId="{0C7C63C0-87E4-0A45-AA0D-D625F7131FEC}" type="pres">
      <dgm:prSet presAssocID="{20E4905E-6683-4928-9291-6393453DCC13}" presName="vert1" presStyleCnt="0"/>
      <dgm:spPr/>
    </dgm:pt>
    <dgm:pt modelId="{9D206F22-8D6D-C94D-8F1A-DFBF31D2463B}" type="pres">
      <dgm:prSet presAssocID="{1FDEC063-0809-4E94-9B16-EFE251426B15}" presName="thickLine" presStyleLbl="alignNode1" presStyleIdx="1" presStyleCnt="2"/>
      <dgm:spPr/>
    </dgm:pt>
    <dgm:pt modelId="{E33AA527-10C9-EA48-AA2E-75F87CAE2805}" type="pres">
      <dgm:prSet presAssocID="{1FDEC063-0809-4E94-9B16-EFE251426B15}" presName="horz1" presStyleCnt="0"/>
      <dgm:spPr/>
    </dgm:pt>
    <dgm:pt modelId="{76B089BD-BD0D-E246-A9C6-4F1F8B9C29DF}" type="pres">
      <dgm:prSet presAssocID="{1FDEC063-0809-4E94-9B16-EFE251426B15}" presName="tx1" presStyleLbl="revTx" presStyleIdx="1" presStyleCnt="2"/>
      <dgm:spPr/>
    </dgm:pt>
    <dgm:pt modelId="{4745402D-C3EB-754B-ACE4-59DD4813CC36}" type="pres">
      <dgm:prSet presAssocID="{1FDEC063-0809-4E94-9B16-EFE251426B15}" presName="vert1" presStyleCnt="0"/>
      <dgm:spPr/>
    </dgm:pt>
  </dgm:ptLst>
  <dgm:cxnLst>
    <dgm:cxn modelId="{B7500A3C-49A9-4667-9F61-CC6A341719B1}" srcId="{881A98A7-96D7-471F-BC0F-92B5549E4992}" destId="{20E4905E-6683-4928-9291-6393453DCC13}" srcOrd="0" destOrd="0" parTransId="{1F934F1A-F40D-45E5-A9A6-91403CB4590F}" sibTransId="{D1DA5BB7-FED4-479C-8D33-D7A0FFCDF2F8}"/>
    <dgm:cxn modelId="{98C48F47-4BB5-2E4D-8BDB-22084BC5E2D1}" type="presOf" srcId="{20E4905E-6683-4928-9291-6393453DCC13}" destId="{B0CEBF5D-4C7F-574E-8211-C0BE517A35DC}" srcOrd="0" destOrd="0" presId="urn:microsoft.com/office/officeart/2008/layout/LinedList"/>
    <dgm:cxn modelId="{6BB998DF-FDC0-D64A-9367-E84EF2AAA05D}" type="presOf" srcId="{881A98A7-96D7-471F-BC0F-92B5549E4992}" destId="{C99ED1BB-E234-2546-9D6E-E7C0B2D89415}" srcOrd="0" destOrd="0" presId="urn:microsoft.com/office/officeart/2008/layout/LinedList"/>
    <dgm:cxn modelId="{9ADC75E1-DF2C-6D4C-A90A-D5EF06E8329D}" type="presOf" srcId="{1FDEC063-0809-4E94-9B16-EFE251426B15}" destId="{76B089BD-BD0D-E246-A9C6-4F1F8B9C29DF}" srcOrd="0" destOrd="0" presId="urn:microsoft.com/office/officeart/2008/layout/LinedList"/>
    <dgm:cxn modelId="{417A13E9-D6C6-4206-9E2A-BD8DFE69288A}" srcId="{881A98A7-96D7-471F-BC0F-92B5549E4992}" destId="{1FDEC063-0809-4E94-9B16-EFE251426B15}" srcOrd="1" destOrd="0" parTransId="{A1C449C8-79B7-465D-BA61-E8811AF305F0}" sibTransId="{54D83D29-EFBF-459F-B72A-9DE293AF9B5B}"/>
    <dgm:cxn modelId="{49B2D414-1236-E945-A61F-73387A9E0881}" type="presParOf" srcId="{C99ED1BB-E234-2546-9D6E-E7C0B2D89415}" destId="{90A0151A-7838-9A40-ACD9-FB12EC3606FF}" srcOrd="0" destOrd="0" presId="urn:microsoft.com/office/officeart/2008/layout/LinedList"/>
    <dgm:cxn modelId="{FA00E228-5551-BC42-BC5B-8EC57971F1D3}" type="presParOf" srcId="{C99ED1BB-E234-2546-9D6E-E7C0B2D89415}" destId="{8C1E9BBC-7485-C947-8C3D-59CA2E47711B}" srcOrd="1" destOrd="0" presId="urn:microsoft.com/office/officeart/2008/layout/LinedList"/>
    <dgm:cxn modelId="{C5E41D06-7C5E-5740-AB5D-C385775D7542}" type="presParOf" srcId="{8C1E9BBC-7485-C947-8C3D-59CA2E47711B}" destId="{B0CEBF5D-4C7F-574E-8211-C0BE517A35DC}" srcOrd="0" destOrd="0" presId="urn:microsoft.com/office/officeart/2008/layout/LinedList"/>
    <dgm:cxn modelId="{28FBA410-EC3A-614C-B3FF-3CB271A2C70C}" type="presParOf" srcId="{8C1E9BBC-7485-C947-8C3D-59CA2E47711B}" destId="{0C7C63C0-87E4-0A45-AA0D-D625F7131FEC}" srcOrd="1" destOrd="0" presId="urn:microsoft.com/office/officeart/2008/layout/LinedList"/>
    <dgm:cxn modelId="{C44AEDC7-50D9-7A4F-9389-D8B0883947FA}" type="presParOf" srcId="{C99ED1BB-E234-2546-9D6E-E7C0B2D89415}" destId="{9D206F22-8D6D-C94D-8F1A-DFBF31D2463B}" srcOrd="2" destOrd="0" presId="urn:microsoft.com/office/officeart/2008/layout/LinedList"/>
    <dgm:cxn modelId="{101EDDBB-780C-DA46-8A5E-CA771A57CAD2}" type="presParOf" srcId="{C99ED1BB-E234-2546-9D6E-E7C0B2D89415}" destId="{E33AA527-10C9-EA48-AA2E-75F87CAE2805}" srcOrd="3" destOrd="0" presId="urn:microsoft.com/office/officeart/2008/layout/LinedList"/>
    <dgm:cxn modelId="{2793D179-7B4D-4642-B429-876D24747BC3}" type="presParOf" srcId="{E33AA527-10C9-EA48-AA2E-75F87CAE2805}" destId="{76B089BD-BD0D-E246-A9C6-4F1F8B9C29DF}" srcOrd="0" destOrd="0" presId="urn:microsoft.com/office/officeart/2008/layout/LinedList"/>
    <dgm:cxn modelId="{0D1609F2-BB63-0A46-8AB7-E6BCBDF28C0E}" type="presParOf" srcId="{E33AA527-10C9-EA48-AA2E-75F87CAE2805}" destId="{4745402D-C3EB-754B-ACE4-59DD4813CC3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8DD6BC-1278-4A77-ACF6-EE8335180C56}"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77C1571D-362B-4070-8B75-306AE3B8BAAA}">
      <dgm:prSet/>
      <dgm:spPr/>
      <dgm:t>
        <a:bodyPr/>
        <a:lstStyle/>
        <a:p>
          <a:r>
            <a:rPr lang="en-CA" cap="none" dirty="0">
              <a:latin typeface="Palatino" pitchFamily="2" charset="77"/>
              <a:ea typeface="Palatino" pitchFamily="2" charset="77"/>
            </a:rPr>
            <a:t>Model simplifications</a:t>
          </a:r>
          <a:endParaRPr lang="en-US" cap="none" dirty="0">
            <a:latin typeface="Palatino" pitchFamily="2" charset="77"/>
            <a:ea typeface="Palatino" pitchFamily="2" charset="77"/>
          </a:endParaRPr>
        </a:p>
      </dgm:t>
    </dgm:pt>
    <dgm:pt modelId="{A0F13CD4-1819-40C3-AB43-65BFE7120B97}" type="parTrans" cxnId="{36BFA637-8FD7-438E-AFFC-B62C16FF46B3}">
      <dgm:prSet/>
      <dgm:spPr/>
      <dgm:t>
        <a:bodyPr/>
        <a:lstStyle/>
        <a:p>
          <a:endParaRPr lang="en-US"/>
        </a:p>
      </dgm:t>
    </dgm:pt>
    <dgm:pt modelId="{96FD37DF-1C1B-4CDC-8355-5E2E426F1722}" type="sibTrans" cxnId="{36BFA637-8FD7-438E-AFFC-B62C16FF46B3}">
      <dgm:prSet/>
      <dgm:spPr/>
      <dgm:t>
        <a:bodyPr/>
        <a:lstStyle/>
        <a:p>
          <a:endParaRPr lang="en-US"/>
        </a:p>
      </dgm:t>
    </dgm:pt>
    <dgm:pt modelId="{7BC705CA-7019-455D-9910-8F8DD4627F2A}">
      <dgm:prSet/>
      <dgm:spPr/>
      <dgm:t>
        <a:bodyPr/>
        <a:lstStyle/>
        <a:p>
          <a:r>
            <a:rPr lang="en-CA" dirty="0"/>
            <a:t>Assumptions about Species Behaviour</a:t>
          </a:r>
          <a:endParaRPr lang="en-US" dirty="0"/>
        </a:p>
      </dgm:t>
    </dgm:pt>
    <dgm:pt modelId="{E8DA2E89-1C1B-40FD-8DDA-18B4088B3D51}" type="parTrans" cxnId="{D0030487-4A46-40E8-8F9E-E0DAF4D1ECDB}">
      <dgm:prSet/>
      <dgm:spPr/>
      <dgm:t>
        <a:bodyPr/>
        <a:lstStyle/>
        <a:p>
          <a:endParaRPr lang="en-US"/>
        </a:p>
      </dgm:t>
    </dgm:pt>
    <dgm:pt modelId="{1521DBE8-6D1E-4E3E-87C2-C3CEF688219B}" type="sibTrans" cxnId="{D0030487-4A46-40E8-8F9E-E0DAF4D1ECDB}">
      <dgm:prSet/>
      <dgm:spPr/>
      <dgm:t>
        <a:bodyPr/>
        <a:lstStyle/>
        <a:p>
          <a:endParaRPr lang="en-US"/>
        </a:p>
      </dgm:t>
    </dgm:pt>
    <dgm:pt modelId="{A05FCCE8-5323-49D8-918F-640D2DB48E38}" type="pres">
      <dgm:prSet presAssocID="{C78DD6BC-1278-4A77-ACF6-EE8335180C56}" presName="root" presStyleCnt="0">
        <dgm:presLayoutVars>
          <dgm:dir/>
          <dgm:resizeHandles val="exact"/>
        </dgm:presLayoutVars>
      </dgm:prSet>
      <dgm:spPr/>
    </dgm:pt>
    <dgm:pt modelId="{47E866B4-736A-404B-86C0-C1FED64E88FC}" type="pres">
      <dgm:prSet presAssocID="{77C1571D-362B-4070-8B75-306AE3B8BAAA}" presName="compNode" presStyleCnt="0"/>
      <dgm:spPr/>
    </dgm:pt>
    <dgm:pt modelId="{6505D13A-1567-4529-B329-392F933C52A5}" type="pres">
      <dgm:prSet presAssocID="{77C1571D-362B-4070-8B75-306AE3B8BAAA}" presName="bgRect" presStyleLbl="bgShp" presStyleIdx="0" presStyleCnt="2"/>
      <dgm:spPr/>
    </dgm:pt>
    <dgm:pt modelId="{95E49696-72E1-4ED4-86F4-704E277B3F91}" type="pres">
      <dgm:prSet presAssocID="{77C1571D-362B-4070-8B75-306AE3B8BAA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ning"/>
        </a:ext>
      </dgm:extLst>
    </dgm:pt>
    <dgm:pt modelId="{7FC501B7-B086-46B4-8AF6-23B6BA7368EE}" type="pres">
      <dgm:prSet presAssocID="{77C1571D-362B-4070-8B75-306AE3B8BAAA}" presName="spaceRect" presStyleCnt="0"/>
      <dgm:spPr/>
    </dgm:pt>
    <dgm:pt modelId="{1FC6BC9B-A8A0-4990-B0D3-45583418EB46}" type="pres">
      <dgm:prSet presAssocID="{77C1571D-362B-4070-8B75-306AE3B8BAAA}" presName="parTx" presStyleLbl="revTx" presStyleIdx="0" presStyleCnt="2">
        <dgm:presLayoutVars>
          <dgm:chMax val="0"/>
          <dgm:chPref val="0"/>
        </dgm:presLayoutVars>
      </dgm:prSet>
      <dgm:spPr/>
    </dgm:pt>
    <dgm:pt modelId="{88756CE6-7488-418B-BC20-751CFA730A82}" type="pres">
      <dgm:prSet presAssocID="{96FD37DF-1C1B-4CDC-8355-5E2E426F1722}" presName="sibTrans" presStyleCnt="0"/>
      <dgm:spPr/>
    </dgm:pt>
    <dgm:pt modelId="{AF73667F-F32F-46E8-A7FA-AAF246AAD13E}" type="pres">
      <dgm:prSet presAssocID="{7BC705CA-7019-455D-9910-8F8DD4627F2A}" presName="compNode" presStyleCnt="0"/>
      <dgm:spPr/>
    </dgm:pt>
    <dgm:pt modelId="{551E5419-F190-43AE-B554-7C2C24C700A3}" type="pres">
      <dgm:prSet presAssocID="{7BC705CA-7019-455D-9910-8F8DD4627F2A}" presName="bgRect" presStyleLbl="bgShp" presStyleIdx="1" presStyleCnt="2"/>
      <dgm:spPr/>
    </dgm:pt>
    <dgm:pt modelId="{529ED24D-C0FC-4A84-B8F6-1BD61B4FCA2A}" type="pres">
      <dgm:prSet presAssocID="{7BC705CA-7019-455D-9910-8F8DD4627F2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sh"/>
        </a:ext>
      </dgm:extLst>
    </dgm:pt>
    <dgm:pt modelId="{A10BD2E3-2705-4988-B8B0-999AB9AA52EC}" type="pres">
      <dgm:prSet presAssocID="{7BC705CA-7019-455D-9910-8F8DD4627F2A}" presName="spaceRect" presStyleCnt="0"/>
      <dgm:spPr/>
    </dgm:pt>
    <dgm:pt modelId="{C0431BA1-74D6-497B-8E92-0E0789F87E27}" type="pres">
      <dgm:prSet presAssocID="{7BC705CA-7019-455D-9910-8F8DD4627F2A}" presName="parTx" presStyleLbl="revTx" presStyleIdx="1" presStyleCnt="2">
        <dgm:presLayoutVars>
          <dgm:chMax val="0"/>
          <dgm:chPref val="0"/>
        </dgm:presLayoutVars>
      </dgm:prSet>
      <dgm:spPr/>
    </dgm:pt>
  </dgm:ptLst>
  <dgm:cxnLst>
    <dgm:cxn modelId="{9480B912-7C51-CC4E-B4AF-9947950949B6}" type="presOf" srcId="{7BC705CA-7019-455D-9910-8F8DD4627F2A}" destId="{C0431BA1-74D6-497B-8E92-0E0789F87E27}" srcOrd="0" destOrd="0" presId="urn:microsoft.com/office/officeart/2018/2/layout/IconVerticalSolidList"/>
    <dgm:cxn modelId="{36BFA637-8FD7-438E-AFFC-B62C16FF46B3}" srcId="{C78DD6BC-1278-4A77-ACF6-EE8335180C56}" destId="{77C1571D-362B-4070-8B75-306AE3B8BAAA}" srcOrd="0" destOrd="0" parTransId="{A0F13CD4-1819-40C3-AB43-65BFE7120B97}" sibTransId="{96FD37DF-1C1B-4CDC-8355-5E2E426F1722}"/>
    <dgm:cxn modelId="{9F925D65-1E22-C44E-9989-E84498E3D580}" type="presOf" srcId="{77C1571D-362B-4070-8B75-306AE3B8BAAA}" destId="{1FC6BC9B-A8A0-4990-B0D3-45583418EB46}" srcOrd="0" destOrd="0" presId="urn:microsoft.com/office/officeart/2018/2/layout/IconVerticalSolidList"/>
    <dgm:cxn modelId="{32160E6E-C816-5345-8BEA-C2F79C471111}" type="presOf" srcId="{C78DD6BC-1278-4A77-ACF6-EE8335180C56}" destId="{A05FCCE8-5323-49D8-918F-640D2DB48E38}" srcOrd="0" destOrd="0" presId="urn:microsoft.com/office/officeart/2018/2/layout/IconVerticalSolidList"/>
    <dgm:cxn modelId="{D0030487-4A46-40E8-8F9E-E0DAF4D1ECDB}" srcId="{C78DD6BC-1278-4A77-ACF6-EE8335180C56}" destId="{7BC705CA-7019-455D-9910-8F8DD4627F2A}" srcOrd="1" destOrd="0" parTransId="{E8DA2E89-1C1B-40FD-8DDA-18B4088B3D51}" sibTransId="{1521DBE8-6D1E-4E3E-87C2-C3CEF688219B}"/>
    <dgm:cxn modelId="{B0024DCE-7C8C-824A-A9DB-9A84D205AF8E}" type="presParOf" srcId="{A05FCCE8-5323-49D8-918F-640D2DB48E38}" destId="{47E866B4-736A-404B-86C0-C1FED64E88FC}" srcOrd="0" destOrd="0" presId="urn:microsoft.com/office/officeart/2018/2/layout/IconVerticalSolidList"/>
    <dgm:cxn modelId="{A4CCAD14-98A1-4345-9EA6-825B59E1A98A}" type="presParOf" srcId="{47E866B4-736A-404B-86C0-C1FED64E88FC}" destId="{6505D13A-1567-4529-B329-392F933C52A5}" srcOrd="0" destOrd="0" presId="urn:microsoft.com/office/officeart/2018/2/layout/IconVerticalSolidList"/>
    <dgm:cxn modelId="{05B1E88F-E6D2-CA40-BBCF-D1DAA7BA9422}" type="presParOf" srcId="{47E866B4-736A-404B-86C0-C1FED64E88FC}" destId="{95E49696-72E1-4ED4-86F4-704E277B3F91}" srcOrd="1" destOrd="0" presId="urn:microsoft.com/office/officeart/2018/2/layout/IconVerticalSolidList"/>
    <dgm:cxn modelId="{6C44F27B-6C55-3E46-84A9-AE1D97FA0741}" type="presParOf" srcId="{47E866B4-736A-404B-86C0-C1FED64E88FC}" destId="{7FC501B7-B086-46B4-8AF6-23B6BA7368EE}" srcOrd="2" destOrd="0" presId="urn:microsoft.com/office/officeart/2018/2/layout/IconVerticalSolidList"/>
    <dgm:cxn modelId="{D0C69DE5-AD15-EC4F-BB83-3276ECF6822F}" type="presParOf" srcId="{47E866B4-736A-404B-86C0-C1FED64E88FC}" destId="{1FC6BC9B-A8A0-4990-B0D3-45583418EB46}" srcOrd="3" destOrd="0" presId="urn:microsoft.com/office/officeart/2018/2/layout/IconVerticalSolidList"/>
    <dgm:cxn modelId="{7979F292-49DD-1746-AB57-9A5CD41B4748}" type="presParOf" srcId="{A05FCCE8-5323-49D8-918F-640D2DB48E38}" destId="{88756CE6-7488-418B-BC20-751CFA730A82}" srcOrd="1" destOrd="0" presId="urn:microsoft.com/office/officeart/2018/2/layout/IconVerticalSolidList"/>
    <dgm:cxn modelId="{0F9C4596-2B75-E643-B6F6-5E8F8535B35B}" type="presParOf" srcId="{A05FCCE8-5323-49D8-918F-640D2DB48E38}" destId="{AF73667F-F32F-46E8-A7FA-AAF246AAD13E}" srcOrd="2" destOrd="0" presId="urn:microsoft.com/office/officeart/2018/2/layout/IconVerticalSolidList"/>
    <dgm:cxn modelId="{4EC50629-0818-3A4C-B57E-C6EEC8D4DE85}" type="presParOf" srcId="{AF73667F-F32F-46E8-A7FA-AAF246AAD13E}" destId="{551E5419-F190-43AE-B554-7C2C24C700A3}" srcOrd="0" destOrd="0" presId="urn:microsoft.com/office/officeart/2018/2/layout/IconVerticalSolidList"/>
    <dgm:cxn modelId="{0EC9787B-DAA8-A74C-AF51-6BF2AF9F111B}" type="presParOf" srcId="{AF73667F-F32F-46E8-A7FA-AAF246AAD13E}" destId="{529ED24D-C0FC-4A84-B8F6-1BD61B4FCA2A}" srcOrd="1" destOrd="0" presId="urn:microsoft.com/office/officeart/2018/2/layout/IconVerticalSolidList"/>
    <dgm:cxn modelId="{9233073E-3098-A74E-8D9E-C12DFCB14814}" type="presParOf" srcId="{AF73667F-F32F-46E8-A7FA-AAF246AAD13E}" destId="{A10BD2E3-2705-4988-B8B0-999AB9AA52EC}" srcOrd="2" destOrd="0" presId="urn:microsoft.com/office/officeart/2018/2/layout/IconVerticalSolidList"/>
    <dgm:cxn modelId="{7C75E989-28E3-2742-8589-C8464F903E22}" type="presParOf" srcId="{AF73667F-F32F-46E8-A7FA-AAF246AAD13E}" destId="{C0431BA1-74D6-497B-8E92-0E0789F87E2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9173E3-9B8D-41E6-ABAA-739B05C62979}" type="doc">
      <dgm:prSet loTypeId="urn:microsoft.com/office/officeart/2016/7/layout/BasicLinearProcessNumbered" loCatId="process" qsTypeId="urn:microsoft.com/office/officeart/2005/8/quickstyle/simple1" qsCatId="simple" csTypeId="urn:microsoft.com/office/officeart/2005/8/colors/accent1_2" csCatId="accent1" phldr="1"/>
      <dgm:spPr/>
      <dgm:t>
        <a:bodyPr/>
        <a:lstStyle/>
        <a:p>
          <a:endParaRPr lang="en-US"/>
        </a:p>
      </dgm:t>
    </dgm:pt>
    <dgm:pt modelId="{4A660B10-6B99-4F40-8B4D-EFE038C77753}">
      <dgm:prSet/>
      <dgm:spPr/>
      <dgm:t>
        <a:bodyPr/>
        <a:lstStyle/>
        <a:p>
          <a:r>
            <a:rPr lang="en-CA" dirty="0">
              <a:latin typeface="Palatino" pitchFamily="2" charset="77"/>
              <a:ea typeface="Palatino" pitchFamily="2" charset="77"/>
            </a:rPr>
            <a:t>Testing real-world applicability.</a:t>
          </a:r>
          <a:endParaRPr lang="en-US" dirty="0">
            <a:latin typeface="Palatino" pitchFamily="2" charset="77"/>
            <a:ea typeface="Palatino" pitchFamily="2" charset="77"/>
          </a:endParaRPr>
        </a:p>
      </dgm:t>
    </dgm:pt>
    <dgm:pt modelId="{A8607FE2-F0AE-48EC-99D2-94FBA796423E}" type="parTrans" cxnId="{B7D03B73-673C-42B9-8B6D-740B06C10184}">
      <dgm:prSet/>
      <dgm:spPr/>
      <dgm:t>
        <a:bodyPr/>
        <a:lstStyle/>
        <a:p>
          <a:endParaRPr lang="en-US"/>
        </a:p>
      </dgm:t>
    </dgm:pt>
    <dgm:pt modelId="{A2AB3BFE-DA5A-40AB-89B4-FE814E03093C}" type="sibTrans" cxnId="{B7D03B73-673C-42B9-8B6D-740B06C10184}">
      <dgm:prSet phldrT="1" phldr="0"/>
      <dgm:spPr/>
      <dgm:t>
        <a:bodyPr/>
        <a:lstStyle/>
        <a:p>
          <a:r>
            <a:rPr lang="en-US" dirty="0"/>
            <a:t>1</a:t>
          </a:r>
        </a:p>
      </dgm:t>
    </dgm:pt>
    <dgm:pt modelId="{3B6A0F47-5A46-4665-9FD7-B26B564DC5D3}">
      <dgm:prSet/>
      <dgm:spPr/>
      <dgm:t>
        <a:bodyPr/>
        <a:lstStyle/>
        <a:p>
          <a:r>
            <a:rPr lang="en-CA" dirty="0">
              <a:latin typeface="Palatino" pitchFamily="2" charset="77"/>
              <a:ea typeface="Palatino" pitchFamily="2" charset="77"/>
            </a:rPr>
            <a:t>Investigating various landscapes. </a:t>
          </a:r>
          <a:endParaRPr lang="en-US" dirty="0">
            <a:latin typeface="Palatino" pitchFamily="2" charset="77"/>
            <a:ea typeface="Palatino" pitchFamily="2" charset="77"/>
          </a:endParaRPr>
        </a:p>
      </dgm:t>
    </dgm:pt>
    <dgm:pt modelId="{7864FFF9-8E7B-49E0-9BAB-F5518D2FDF8A}" type="parTrans" cxnId="{87064531-D0D5-4547-B141-237093619219}">
      <dgm:prSet/>
      <dgm:spPr/>
      <dgm:t>
        <a:bodyPr/>
        <a:lstStyle/>
        <a:p>
          <a:endParaRPr lang="en-US"/>
        </a:p>
      </dgm:t>
    </dgm:pt>
    <dgm:pt modelId="{E6F1741F-FBEF-4A9B-8D54-56F66163C69D}" type="sibTrans" cxnId="{87064531-D0D5-4547-B141-237093619219}">
      <dgm:prSet phldrT="2" phldr="0"/>
      <dgm:spPr/>
      <dgm:t>
        <a:bodyPr/>
        <a:lstStyle/>
        <a:p>
          <a:r>
            <a:rPr lang="en-US" dirty="0"/>
            <a:t>2</a:t>
          </a:r>
        </a:p>
      </dgm:t>
    </dgm:pt>
    <dgm:pt modelId="{C0652717-C829-4E87-800D-E164460486EC}">
      <dgm:prSet/>
      <dgm:spPr/>
      <dgm:t>
        <a:bodyPr/>
        <a:lstStyle/>
        <a:p>
          <a:r>
            <a:rPr lang="en-CA" dirty="0">
              <a:latin typeface="Palatino" pitchFamily="2" charset="77"/>
              <a:ea typeface="Palatino" pitchFamily="2" charset="77"/>
            </a:rPr>
            <a:t>Exploring climate change effects on small-patch stability.</a:t>
          </a:r>
          <a:endParaRPr lang="en-US" dirty="0">
            <a:latin typeface="Palatino" pitchFamily="2" charset="77"/>
            <a:ea typeface="Palatino" pitchFamily="2" charset="77"/>
          </a:endParaRPr>
        </a:p>
      </dgm:t>
    </dgm:pt>
    <dgm:pt modelId="{567FC9F3-5E09-4F0F-AA55-605897E23702}" type="parTrans" cxnId="{11497347-BFB0-41E0-85EE-251856D877F1}">
      <dgm:prSet/>
      <dgm:spPr/>
      <dgm:t>
        <a:bodyPr/>
        <a:lstStyle/>
        <a:p>
          <a:endParaRPr lang="en-US"/>
        </a:p>
      </dgm:t>
    </dgm:pt>
    <dgm:pt modelId="{1F78485D-9F70-4332-B6A2-E23B24EFB661}" type="sibTrans" cxnId="{11497347-BFB0-41E0-85EE-251856D877F1}">
      <dgm:prSet phldrT="3" phldr="0"/>
      <dgm:spPr/>
      <dgm:t>
        <a:bodyPr/>
        <a:lstStyle/>
        <a:p>
          <a:r>
            <a:rPr lang="en-US" dirty="0"/>
            <a:t>3</a:t>
          </a:r>
        </a:p>
      </dgm:t>
    </dgm:pt>
    <dgm:pt modelId="{07EB1909-7E0D-DC4E-B8B2-68DA575A57A3}" type="pres">
      <dgm:prSet presAssocID="{D39173E3-9B8D-41E6-ABAA-739B05C62979}" presName="Name0" presStyleCnt="0">
        <dgm:presLayoutVars>
          <dgm:animLvl val="lvl"/>
          <dgm:resizeHandles val="exact"/>
        </dgm:presLayoutVars>
      </dgm:prSet>
      <dgm:spPr/>
    </dgm:pt>
    <dgm:pt modelId="{16A8FFAD-C47B-B349-BB28-693B7542964E}" type="pres">
      <dgm:prSet presAssocID="{4A660B10-6B99-4F40-8B4D-EFE038C77753}" presName="compositeNode" presStyleCnt="0">
        <dgm:presLayoutVars>
          <dgm:bulletEnabled val="1"/>
        </dgm:presLayoutVars>
      </dgm:prSet>
      <dgm:spPr/>
    </dgm:pt>
    <dgm:pt modelId="{A2548693-0580-8249-B6C9-6B902E204040}" type="pres">
      <dgm:prSet presAssocID="{4A660B10-6B99-4F40-8B4D-EFE038C77753}" presName="bgRect" presStyleLbl="bgAccFollowNode1" presStyleIdx="0" presStyleCnt="3"/>
      <dgm:spPr/>
    </dgm:pt>
    <dgm:pt modelId="{AEB22F5B-9F64-DC42-8BC8-2659EB803F2A}" type="pres">
      <dgm:prSet presAssocID="{A2AB3BFE-DA5A-40AB-89B4-FE814E03093C}" presName="sibTransNodeCircle" presStyleLbl="alignNode1" presStyleIdx="0" presStyleCnt="6">
        <dgm:presLayoutVars>
          <dgm:chMax val="0"/>
          <dgm:bulletEnabled/>
        </dgm:presLayoutVars>
      </dgm:prSet>
      <dgm:spPr/>
    </dgm:pt>
    <dgm:pt modelId="{1B495904-021F-3849-85CA-D976F8409B96}" type="pres">
      <dgm:prSet presAssocID="{4A660B10-6B99-4F40-8B4D-EFE038C77753}" presName="bottomLine" presStyleLbl="alignNode1" presStyleIdx="1" presStyleCnt="6">
        <dgm:presLayoutVars/>
      </dgm:prSet>
      <dgm:spPr/>
    </dgm:pt>
    <dgm:pt modelId="{205C3CB8-B870-6E42-A8AB-64CCDF13C093}" type="pres">
      <dgm:prSet presAssocID="{4A660B10-6B99-4F40-8B4D-EFE038C77753}" presName="nodeText" presStyleLbl="bgAccFollowNode1" presStyleIdx="0" presStyleCnt="3">
        <dgm:presLayoutVars>
          <dgm:bulletEnabled val="1"/>
        </dgm:presLayoutVars>
      </dgm:prSet>
      <dgm:spPr/>
    </dgm:pt>
    <dgm:pt modelId="{78FEB3EC-5747-4F48-B3EA-2B61629D1860}" type="pres">
      <dgm:prSet presAssocID="{A2AB3BFE-DA5A-40AB-89B4-FE814E03093C}" presName="sibTrans" presStyleCnt="0"/>
      <dgm:spPr/>
    </dgm:pt>
    <dgm:pt modelId="{D5F6A1F9-EFD2-E64F-AED2-F3CD70D867E2}" type="pres">
      <dgm:prSet presAssocID="{3B6A0F47-5A46-4665-9FD7-B26B564DC5D3}" presName="compositeNode" presStyleCnt="0">
        <dgm:presLayoutVars>
          <dgm:bulletEnabled val="1"/>
        </dgm:presLayoutVars>
      </dgm:prSet>
      <dgm:spPr/>
    </dgm:pt>
    <dgm:pt modelId="{372C64AE-41B4-FE4D-9A82-4CC46DAEDAF2}" type="pres">
      <dgm:prSet presAssocID="{3B6A0F47-5A46-4665-9FD7-B26B564DC5D3}" presName="bgRect" presStyleLbl="bgAccFollowNode1" presStyleIdx="1" presStyleCnt="3"/>
      <dgm:spPr/>
    </dgm:pt>
    <dgm:pt modelId="{9DD99366-7ADE-AE42-9D63-F8D2C64285BB}" type="pres">
      <dgm:prSet presAssocID="{E6F1741F-FBEF-4A9B-8D54-56F66163C69D}" presName="sibTransNodeCircle" presStyleLbl="alignNode1" presStyleIdx="2" presStyleCnt="6">
        <dgm:presLayoutVars>
          <dgm:chMax val="0"/>
          <dgm:bulletEnabled/>
        </dgm:presLayoutVars>
      </dgm:prSet>
      <dgm:spPr/>
    </dgm:pt>
    <dgm:pt modelId="{5CCEB66F-1AD7-AE4C-8E7E-263D45A88E40}" type="pres">
      <dgm:prSet presAssocID="{3B6A0F47-5A46-4665-9FD7-B26B564DC5D3}" presName="bottomLine" presStyleLbl="alignNode1" presStyleIdx="3" presStyleCnt="6">
        <dgm:presLayoutVars/>
      </dgm:prSet>
      <dgm:spPr/>
    </dgm:pt>
    <dgm:pt modelId="{2CC22D23-D5C5-9140-8448-60767ECF2827}" type="pres">
      <dgm:prSet presAssocID="{3B6A0F47-5A46-4665-9FD7-B26B564DC5D3}" presName="nodeText" presStyleLbl="bgAccFollowNode1" presStyleIdx="1" presStyleCnt="3">
        <dgm:presLayoutVars>
          <dgm:bulletEnabled val="1"/>
        </dgm:presLayoutVars>
      </dgm:prSet>
      <dgm:spPr/>
    </dgm:pt>
    <dgm:pt modelId="{373B57B9-10E0-2A4C-AE53-2EAC7F605A94}" type="pres">
      <dgm:prSet presAssocID="{E6F1741F-FBEF-4A9B-8D54-56F66163C69D}" presName="sibTrans" presStyleCnt="0"/>
      <dgm:spPr/>
    </dgm:pt>
    <dgm:pt modelId="{1DA4A38E-80ED-2349-9A42-72FBF5D4F180}" type="pres">
      <dgm:prSet presAssocID="{C0652717-C829-4E87-800D-E164460486EC}" presName="compositeNode" presStyleCnt="0">
        <dgm:presLayoutVars>
          <dgm:bulletEnabled val="1"/>
        </dgm:presLayoutVars>
      </dgm:prSet>
      <dgm:spPr/>
    </dgm:pt>
    <dgm:pt modelId="{43F7B310-7426-4343-AFBD-C9D3E135BCDA}" type="pres">
      <dgm:prSet presAssocID="{C0652717-C829-4E87-800D-E164460486EC}" presName="bgRect" presStyleLbl="bgAccFollowNode1" presStyleIdx="2" presStyleCnt="3"/>
      <dgm:spPr/>
    </dgm:pt>
    <dgm:pt modelId="{D9C57267-A03F-E64E-A3C0-0DAD0DAFF408}" type="pres">
      <dgm:prSet presAssocID="{1F78485D-9F70-4332-B6A2-E23B24EFB661}" presName="sibTransNodeCircle" presStyleLbl="alignNode1" presStyleIdx="4" presStyleCnt="6">
        <dgm:presLayoutVars>
          <dgm:chMax val="0"/>
          <dgm:bulletEnabled/>
        </dgm:presLayoutVars>
      </dgm:prSet>
      <dgm:spPr/>
    </dgm:pt>
    <dgm:pt modelId="{3525434A-6034-6246-9599-373CA618B3E0}" type="pres">
      <dgm:prSet presAssocID="{C0652717-C829-4E87-800D-E164460486EC}" presName="bottomLine" presStyleLbl="alignNode1" presStyleIdx="5" presStyleCnt="6">
        <dgm:presLayoutVars/>
      </dgm:prSet>
      <dgm:spPr/>
    </dgm:pt>
    <dgm:pt modelId="{BADBCED1-3B3E-704C-B67E-820FD96F4ED1}" type="pres">
      <dgm:prSet presAssocID="{C0652717-C829-4E87-800D-E164460486EC}" presName="nodeText" presStyleLbl="bgAccFollowNode1" presStyleIdx="2" presStyleCnt="3">
        <dgm:presLayoutVars>
          <dgm:bulletEnabled val="1"/>
        </dgm:presLayoutVars>
      </dgm:prSet>
      <dgm:spPr/>
    </dgm:pt>
  </dgm:ptLst>
  <dgm:cxnLst>
    <dgm:cxn modelId="{4482FE0C-47C1-AF4C-93E0-5CACB52B3612}" type="presOf" srcId="{E6F1741F-FBEF-4A9B-8D54-56F66163C69D}" destId="{9DD99366-7ADE-AE42-9D63-F8D2C64285BB}" srcOrd="0" destOrd="0" presId="urn:microsoft.com/office/officeart/2016/7/layout/BasicLinearProcessNumbered"/>
    <dgm:cxn modelId="{87064531-D0D5-4547-B141-237093619219}" srcId="{D39173E3-9B8D-41E6-ABAA-739B05C62979}" destId="{3B6A0F47-5A46-4665-9FD7-B26B564DC5D3}" srcOrd="1" destOrd="0" parTransId="{7864FFF9-8E7B-49E0-9BAB-F5518D2FDF8A}" sibTransId="{E6F1741F-FBEF-4A9B-8D54-56F66163C69D}"/>
    <dgm:cxn modelId="{FB311A39-96FF-9B4B-8816-2AFC7F244E1D}" type="presOf" srcId="{A2AB3BFE-DA5A-40AB-89B4-FE814E03093C}" destId="{AEB22F5B-9F64-DC42-8BC8-2659EB803F2A}" srcOrd="0" destOrd="0" presId="urn:microsoft.com/office/officeart/2016/7/layout/BasicLinearProcessNumbered"/>
    <dgm:cxn modelId="{11497347-BFB0-41E0-85EE-251856D877F1}" srcId="{D39173E3-9B8D-41E6-ABAA-739B05C62979}" destId="{C0652717-C829-4E87-800D-E164460486EC}" srcOrd="2" destOrd="0" parTransId="{567FC9F3-5E09-4F0F-AA55-605897E23702}" sibTransId="{1F78485D-9F70-4332-B6A2-E23B24EFB661}"/>
    <dgm:cxn modelId="{8B6E6159-DD02-D342-B4B0-5B7ABA47B21C}" type="presOf" srcId="{3B6A0F47-5A46-4665-9FD7-B26B564DC5D3}" destId="{372C64AE-41B4-FE4D-9A82-4CC46DAEDAF2}" srcOrd="0" destOrd="0" presId="urn:microsoft.com/office/officeart/2016/7/layout/BasicLinearProcessNumbered"/>
    <dgm:cxn modelId="{02FCA36C-BFE0-294E-803F-118DFF11EB34}" type="presOf" srcId="{D39173E3-9B8D-41E6-ABAA-739B05C62979}" destId="{07EB1909-7E0D-DC4E-B8B2-68DA575A57A3}" srcOrd="0" destOrd="0" presId="urn:microsoft.com/office/officeart/2016/7/layout/BasicLinearProcessNumbered"/>
    <dgm:cxn modelId="{F6D22E6E-A540-F840-B650-5B57E365D2E3}" type="presOf" srcId="{C0652717-C829-4E87-800D-E164460486EC}" destId="{43F7B310-7426-4343-AFBD-C9D3E135BCDA}" srcOrd="0" destOrd="0" presId="urn:microsoft.com/office/officeart/2016/7/layout/BasicLinearProcessNumbered"/>
    <dgm:cxn modelId="{B7D03B73-673C-42B9-8B6D-740B06C10184}" srcId="{D39173E3-9B8D-41E6-ABAA-739B05C62979}" destId="{4A660B10-6B99-4F40-8B4D-EFE038C77753}" srcOrd="0" destOrd="0" parTransId="{A8607FE2-F0AE-48EC-99D2-94FBA796423E}" sibTransId="{A2AB3BFE-DA5A-40AB-89B4-FE814E03093C}"/>
    <dgm:cxn modelId="{34610E9F-0399-5145-A2A1-425BCE2158D8}" type="presOf" srcId="{C0652717-C829-4E87-800D-E164460486EC}" destId="{BADBCED1-3B3E-704C-B67E-820FD96F4ED1}" srcOrd="1" destOrd="0" presId="urn:microsoft.com/office/officeart/2016/7/layout/BasicLinearProcessNumbered"/>
    <dgm:cxn modelId="{65D5FDB7-7F8A-1B4F-AA92-DA78828107E0}" type="presOf" srcId="{4A660B10-6B99-4F40-8B4D-EFE038C77753}" destId="{A2548693-0580-8249-B6C9-6B902E204040}" srcOrd="0" destOrd="0" presId="urn:microsoft.com/office/officeart/2016/7/layout/BasicLinearProcessNumbered"/>
    <dgm:cxn modelId="{1D0EE7BC-8E94-6245-8A1A-8D0D472CAD85}" type="presOf" srcId="{1F78485D-9F70-4332-B6A2-E23B24EFB661}" destId="{D9C57267-A03F-E64E-A3C0-0DAD0DAFF408}" srcOrd="0" destOrd="0" presId="urn:microsoft.com/office/officeart/2016/7/layout/BasicLinearProcessNumbered"/>
    <dgm:cxn modelId="{0F0A59C4-6797-CF47-B633-43CBB8ED2F17}" type="presOf" srcId="{3B6A0F47-5A46-4665-9FD7-B26B564DC5D3}" destId="{2CC22D23-D5C5-9140-8448-60767ECF2827}" srcOrd="1" destOrd="0" presId="urn:microsoft.com/office/officeart/2016/7/layout/BasicLinearProcessNumbered"/>
    <dgm:cxn modelId="{D53C35E7-700F-B34F-8008-4A2B6EC046A0}" type="presOf" srcId="{4A660B10-6B99-4F40-8B4D-EFE038C77753}" destId="{205C3CB8-B870-6E42-A8AB-64CCDF13C093}" srcOrd="1" destOrd="0" presId="urn:microsoft.com/office/officeart/2016/7/layout/BasicLinearProcessNumbered"/>
    <dgm:cxn modelId="{AB55F0AA-8BEB-494C-ABE1-BDA6ED922D7C}" type="presParOf" srcId="{07EB1909-7E0D-DC4E-B8B2-68DA575A57A3}" destId="{16A8FFAD-C47B-B349-BB28-693B7542964E}" srcOrd="0" destOrd="0" presId="urn:microsoft.com/office/officeart/2016/7/layout/BasicLinearProcessNumbered"/>
    <dgm:cxn modelId="{B583743D-17E2-D14B-9D6D-ADC945987441}" type="presParOf" srcId="{16A8FFAD-C47B-B349-BB28-693B7542964E}" destId="{A2548693-0580-8249-B6C9-6B902E204040}" srcOrd="0" destOrd="0" presId="urn:microsoft.com/office/officeart/2016/7/layout/BasicLinearProcessNumbered"/>
    <dgm:cxn modelId="{7B844EDC-D6D1-8C4A-A65E-8EBAB67D5EAE}" type="presParOf" srcId="{16A8FFAD-C47B-B349-BB28-693B7542964E}" destId="{AEB22F5B-9F64-DC42-8BC8-2659EB803F2A}" srcOrd="1" destOrd="0" presId="urn:microsoft.com/office/officeart/2016/7/layout/BasicLinearProcessNumbered"/>
    <dgm:cxn modelId="{1345DC52-294D-4E4B-B97E-1F6DC4F16DA7}" type="presParOf" srcId="{16A8FFAD-C47B-B349-BB28-693B7542964E}" destId="{1B495904-021F-3849-85CA-D976F8409B96}" srcOrd="2" destOrd="0" presId="urn:microsoft.com/office/officeart/2016/7/layout/BasicLinearProcessNumbered"/>
    <dgm:cxn modelId="{ABE5A18D-5B88-6A43-861C-05C9A6E0CE5E}" type="presParOf" srcId="{16A8FFAD-C47B-B349-BB28-693B7542964E}" destId="{205C3CB8-B870-6E42-A8AB-64CCDF13C093}" srcOrd="3" destOrd="0" presId="urn:microsoft.com/office/officeart/2016/7/layout/BasicLinearProcessNumbered"/>
    <dgm:cxn modelId="{42D66B30-04C7-F24E-8C38-5B46053A2236}" type="presParOf" srcId="{07EB1909-7E0D-DC4E-B8B2-68DA575A57A3}" destId="{78FEB3EC-5747-4F48-B3EA-2B61629D1860}" srcOrd="1" destOrd="0" presId="urn:microsoft.com/office/officeart/2016/7/layout/BasicLinearProcessNumbered"/>
    <dgm:cxn modelId="{14F23AB4-3BA0-2343-AE44-99A629867D9D}" type="presParOf" srcId="{07EB1909-7E0D-DC4E-B8B2-68DA575A57A3}" destId="{D5F6A1F9-EFD2-E64F-AED2-F3CD70D867E2}" srcOrd="2" destOrd="0" presId="urn:microsoft.com/office/officeart/2016/7/layout/BasicLinearProcessNumbered"/>
    <dgm:cxn modelId="{B15BCC21-4337-9D49-805C-6413BE9CA56E}" type="presParOf" srcId="{D5F6A1F9-EFD2-E64F-AED2-F3CD70D867E2}" destId="{372C64AE-41B4-FE4D-9A82-4CC46DAEDAF2}" srcOrd="0" destOrd="0" presId="urn:microsoft.com/office/officeart/2016/7/layout/BasicLinearProcessNumbered"/>
    <dgm:cxn modelId="{C4FDD75F-2E06-A54D-9726-39C3283C8D55}" type="presParOf" srcId="{D5F6A1F9-EFD2-E64F-AED2-F3CD70D867E2}" destId="{9DD99366-7ADE-AE42-9D63-F8D2C64285BB}" srcOrd="1" destOrd="0" presId="urn:microsoft.com/office/officeart/2016/7/layout/BasicLinearProcessNumbered"/>
    <dgm:cxn modelId="{582766D0-1A1D-1A48-AE10-B2F680C57506}" type="presParOf" srcId="{D5F6A1F9-EFD2-E64F-AED2-F3CD70D867E2}" destId="{5CCEB66F-1AD7-AE4C-8E7E-263D45A88E40}" srcOrd="2" destOrd="0" presId="urn:microsoft.com/office/officeart/2016/7/layout/BasicLinearProcessNumbered"/>
    <dgm:cxn modelId="{41736591-33F3-D145-B9E1-181925153DD2}" type="presParOf" srcId="{D5F6A1F9-EFD2-E64F-AED2-F3CD70D867E2}" destId="{2CC22D23-D5C5-9140-8448-60767ECF2827}" srcOrd="3" destOrd="0" presId="urn:microsoft.com/office/officeart/2016/7/layout/BasicLinearProcessNumbered"/>
    <dgm:cxn modelId="{DA86B1ED-FA6D-9743-8A7B-884FB8EB4A56}" type="presParOf" srcId="{07EB1909-7E0D-DC4E-B8B2-68DA575A57A3}" destId="{373B57B9-10E0-2A4C-AE53-2EAC7F605A94}" srcOrd="3" destOrd="0" presId="urn:microsoft.com/office/officeart/2016/7/layout/BasicLinearProcessNumbered"/>
    <dgm:cxn modelId="{93FB4E92-5F54-124F-81B9-B46D7F13924D}" type="presParOf" srcId="{07EB1909-7E0D-DC4E-B8B2-68DA575A57A3}" destId="{1DA4A38E-80ED-2349-9A42-72FBF5D4F180}" srcOrd="4" destOrd="0" presId="urn:microsoft.com/office/officeart/2016/7/layout/BasicLinearProcessNumbered"/>
    <dgm:cxn modelId="{D2B7AFE5-EE0F-814C-9C29-24E67A2C64A5}" type="presParOf" srcId="{1DA4A38E-80ED-2349-9A42-72FBF5D4F180}" destId="{43F7B310-7426-4343-AFBD-C9D3E135BCDA}" srcOrd="0" destOrd="0" presId="urn:microsoft.com/office/officeart/2016/7/layout/BasicLinearProcessNumbered"/>
    <dgm:cxn modelId="{B41B4C97-EF94-3348-BE4D-C3A29E3A886A}" type="presParOf" srcId="{1DA4A38E-80ED-2349-9A42-72FBF5D4F180}" destId="{D9C57267-A03F-E64E-A3C0-0DAD0DAFF408}" srcOrd="1" destOrd="0" presId="urn:microsoft.com/office/officeart/2016/7/layout/BasicLinearProcessNumbered"/>
    <dgm:cxn modelId="{83939701-D6F3-DC41-9B54-BF276CB5539B}" type="presParOf" srcId="{1DA4A38E-80ED-2349-9A42-72FBF5D4F180}" destId="{3525434A-6034-6246-9599-373CA618B3E0}" srcOrd="2" destOrd="0" presId="urn:microsoft.com/office/officeart/2016/7/layout/BasicLinearProcessNumbered"/>
    <dgm:cxn modelId="{69EE48D7-9240-7F4D-9608-9E36BED0762A}" type="presParOf" srcId="{1DA4A38E-80ED-2349-9A42-72FBF5D4F180}" destId="{BADBCED1-3B3E-704C-B67E-820FD96F4ED1}"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1DB6ED-768A-284E-A50F-3FE9CF393AD9}">
      <dsp:nvSpPr>
        <dsp:cNvPr id="0" name=""/>
        <dsp:cNvSpPr/>
      </dsp:nvSpPr>
      <dsp:spPr>
        <a:xfrm>
          <a:off x="1283" y="507350"/>
          <a:ext cx="4505585" cy="2861046"/>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F479FB-D4BF-DE48-894B-24C24825983D}">
      <dsp:nvSpPr>
        <dsp:cNvPr id="0" name=""/>
        <dsp:cNvSpPr/>
      </dsp:nvSpPr>
      <dsp:spPr>
        <a:xfrm>
          <a:off x="501904" y="982940"/>
          <a:ext cx="4505585" cy="2861046"/>
        </a:xfrm>
        <a:prstGeom prst="roundRect">
          <a:avLst>
            <a:gd name="adj" fmla="val 10000"/>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CA" sz="2800" b="1" kern="1200" dirty="0">
              <a:latin typeface="Palatino" pitchFamily="2" charset="77"/>
              <a:ea typeface="Palatino" pitchFamily="2" charset="77"/>
            </a:rPr>
            <a:t>H1:</a:t>
          </a:r>
          <a:r>
            <a:rPr lang="en-CA" sz="2800" kern="1200" dirty="0">
              <a:latin typeface="Palatino" pitchFamily="2" charset="77"/>
              <a:ea typeface="Palatino" pitchFamily="2" charset="77"/>
            </a:rPr>
            <a:t> Small patches enhance biodiversity stability by promoting species sorting, where specialists persist in suitable habitats with reduced competition.</a:t>
          </a:r>
          <a:endParaRPr lang="en-US" sz="2800" kern="1200" dirty="0">
            <a:latin typeface="Palatino" pitchFamily="2" charset="77"/>
            <a:ea typeface="Palatino" pitchFamily="2" charset="77"/>
          </a:endParaRPr>
        </a:p>
      </dsp:txBody>
      <dsp:txXfrm>
        <a:off x="585701" y="1066737"/>
        <a:ext cx="4337991" cy="2693452"/>
      </dsp:txXfrm>
    </dsp:sp>
    <dsp:sp modelId="{5AF6DC18-66FF-9B41-88E4-148670D7ECF5}">
      <dsp:nvSpPr>
        <dsp:cNvPr id="0" name=""/>
        <dsp:cNvSpPr/>
      </dsp:nvSpPr>
      <dsp:spPr>
        <a:xfrm>
          <a:off x="5508110" y="507350"/>
          <a:ext cx="4505585" cy="2861046"/>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176993-F6AB-A148-976A-EB4DBDC03E91}">
      <dsp:nvSpPr>
        <dsp:cNvPr id="0" name=""/>
        <dsp:cNvSpPr/>
      </dsp:nvSpPr>
      <dsp:spPr>
        <a:xfrm>
          <a:off x="6008730" y="982940"/>
          <a:ext cx="4505585" cy="2861046"/>
        </a:xfrm>
        <a:prstGeom prst="roundRect">
          <a:avLst>
            <a:gd name="adj" fmla="val 10000"/>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CA" sz="2800" b="1" kern="1200" dirty="0">
              <a:latin typeface="Palatino" pitchFamily="2" charset="77"/>
              <a:ea typeface="Palatino" pitchFamily="2" charset="77"/>
            </a:rPr>
            <a:t>H2:</a:t>
          </a:r>
          <a:r>
            <a:rPr lang="en-CA" sz="2800" kern="1200" dirty="0">
              <a:latin typeface="Palatino" pitchFamily="2" charset="77"/>
              <a:ea typeface="Palatino" pitchFamily="2" charset="77"/>
            </a:rPr>
            <a:t> Small patches increase spatial turnover, facilitating species movement between patches and driving community composition shifts over time.</a:t>
          </a:r>
          <a:endParaRPr lang="en-US" sz="2800" kern="1200" dirty="0">
            <a:latin typeface="Palatino" pitchFamily="2" charset="77"/>
            <a:ea typeface="Palatino" pitchFamily="2" charset="77"/>
          </a:endParaRPr>
        </a:p>
      </dsp:txBody>
      <dsp:txXfrm>
        <a:off x="6092527" y="1066737"/>
        <a:ext cx="4337991" cy="26934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0151A-7838-9A40-ACD9-FB12EC3606FF}">
      <dsp:nvSpPr>
        <dsp:cNvPr id="0" name=""/>
        <dsp:cNvSpPr/>
      </dsp:nvSpPr>
      <dsp:spPr>
        <a:xfrm>
          <a:off x="0" y="0"/>
          <a:ext cx="34290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0CEBF5D-4C7F-574E-8211-C0BE517A35DC}">
      <dsp:nvSpPr>
        <dsp:cNvPr id="0" name=""/>
        <dsp:cNvSpPr/>
      </dsp:nvSpPr>
      <dsp:spPr>
        <a:xfrm>
          <a:off x="0" y="0"/>
          <a:ext cx="3429000" cy="1705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CA" sz="2000" kern="1200" dirty="0">
              <a:latin typeface="Palatino" pitchFamily="2" charset="77"/>
              <a:ea typeface="Palatino" pitchFamily="2" charset="77"/>
            </a:rPr>
            <a:t>Specialists thrive in small patches but decline when generalists are introduced. </a:t>
          </a:r>
          <a:endParaRPr lang="en-US" sz="2000" kern="1200" dirty="0">
            <a:latin typeface="Palatino" pitchFamily="2" charset="77"/>
            <a:ea typeface="Palatino" pitchFamily="2" charset="77"/>
          </a:endParaRPr>
        </a:p>
      </dsp:txBody>
      <dsp:txXfrm>
        <a:off x="0" y="0"/>
        <a:ext cx="3429000" cy="1705356"/>
      </dsp:txXfrm>
    </dsp:sp>
    <dsp:sp modelId="{9D206F22-8D6D-C94D-8F1A-DFBF31D2463B}">
      <dsp:nvSpPr>
        <dsp:cNvPr id="0" name=""/>
        <dsp:cNvSpPr/>
      </dsp:nvSpPr>
      <dsp:spPr>
        <a:xfrm>
          <a:off x="0" y="1705356"/>
          <a:ext cx="3429000"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6B089BD-BD0D-E246-A9C6-4F1F8B9C29DF}">
      <dsp:nvSpPr>
        <dsp:cNvPr id="0" name=""/>
        <dsp:cNvSpPr/>
      </dsp:nvSpPr>
      <dsp:spPr>
        <a:xfrm>
          <a:off x="0" y="1705356"/>
          <a:ext cx="3429000" cy="1705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CA" sz="2000" kern="1200" dirty="0">
              <a:latin typeface="Palatino" pitchFamily="2" charset="77"/>
              <a:ea typeface="Palatino" pitchFamily="2" charset="77"/>
            </a:rPr>
            <a:t>Generalists dominate large patches, but high total abundance leads to density-dependent limitations on their growth.</a:t>
          </a:r>
          <a:endParaRPr lang="en-US" sz="2000" kern="1200" dirty="0">
            <a:latin typeface="Palatino" pitchFamily="2" charset="77"/>
            <a:ea typeface="Palatino" pitchFamily="2" charset="77"/>
          </a:endParaRPr>
        </a:p>
      </dsp:txBody>
      <dsp:txXfrm>
        <a:off x="0" y="1705356"/>
        <a:ext cx="3429000" cy="17053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5D13A-1567-4529-B329-392F933C52A5}">
      <dsp:nvSpPr>
        <dsp:cNvPr id="0" name=""/>
        <dsp:cNvSpPr/>
      </dsp:nvSpPr>
      <dsp:spPr>
        <a:xfrm>
          <a:off x="0" y="894511"/>
          <a:ext cx="6263640" cy="16514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E49696-72E1-4ED4-86F4-704E277B3F91}">
      <dsp:nvSpPr>
        <dsp:cNvPr id="0" name=""/>
        <dsp:cNvSpPr/>
      </dsp:nvSpPr>
      <dsp:spPr>
        <a:xfrm>
          <a:off x="499550" y="1266078"/>
          <a:ext cx="908273" cy="9082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C6BC9B-A8A0-4990-B0D3-45583418EB46}">
      <dsp:nvSpPr>
        <dsp:cNvPr id="0" name=""/>
        <dsp:cNvSpPr/>
      </dsp:nvSpPr>
      <dsp:spPr>
        <a:xfrm>
          <a:off x="1907374" y="894511"/>
          <a:ext cx="4356265" cy="1651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774" tIns="174774" rIns="174774" bIns="174774" numCol="1" spcCol="1270" anchor="ctr" anchorCtr="0">
          <a:noAutofit/>
        </a:bodyPr>
        <a:lstStyle/>
        <a:p>
          <a:pPr marL="0" lvl="0" indent="0" algn="l" defTabSz="1111250">
            <a:lnSpc>
              <a:spcPct val="90000"/>
            </a:lnSpc>
            <a:spcBef>
              <a:spcPct val="0"/>
            </a:spcBef>
            <a:spcAft>
              <a:spcPct val="35000"/>
            </a:spcAft>
            <a:buNone/>
          </a:pPr>
          <a:r>
            <a:rPr lang="en-CA" sz="2500" kern="1200" cap="none" dirty="0">
              <a:latin typeface="Palatino" pitchFamily="2" charset="77"/>
              <a:ea typeface="Palatino" pitchFamily="2" charset="77"/>
            </a:rPr>
            <a:t>Model simplifications</a:t>
          </a:r>
          <a:endParaRPr lang="en-US" sz="2500" kern="1200" cap="none" dirty="0">
            <a:latin typeface="Palatino" pitchFamily="2" charset="77"/>
            <a:ea typeface="Palatino" pitchFamily="2" charset="77"/>
          </a:endParaRPr>
        </a:p>
      </dsp:txBody>
      <dsp:txXfrm>
        <a:off x="1907374" y="894511"/>
        <a:ext cx="4356265" cy="1651406"/>
      </dsp:txXfrm>
    </dsp:sp>
    <dsp:sp modelId="{551E5419-F190-43AE-B554-7C2C24C700A3}">
      <dsp:nvSpPr>
        <dsp:cNvPr id="0" name=""/>
        <dsp:cNvSpPr/>
      </dsp:nvSpPr>
      <dsp:spPr>
        <a:xfrm>
          <a:off x="0" y="2958769"/>
          <a:ext cx="6263640" cy="16514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9ED24D-C0FC-4A84-B8F6-1BD61B4FCA2A}">
      <dsp:nvSpPr>
        <dsp:cNvPr id="0" name=""/>
        <dsp:cNvSpPr/>
      </dsp:nvSpPr>
      <dsp:spPr>
        <a:xfrm>
          <a:off x="499550" y="3330336"/>
          <a:ext cx="908273" cy="9082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431BA1-74D6-497B-8E92-0E0789F87E27}">
      <dsp:nvSpPr>
        <dsp:cNvPr id="0" name=""/>
        <dsp:cNvSpPr/>
      </dsp:nvSpPr>
      <dsp:spPr>
        <a:xfrm>
          <a:off x="1907374" y="2958769"/>
          <a:ext cx="4356265" cy="1651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774" tIns="174774" rIns="174774" bIns="174774" numCol="1" spcCol="1270" anchor="ctr" anchorCtr="0">
          <a:noAutofit/>
        </a:bodyPr>
        <a:lstStyle/>
        <a:p>
          <a:pPr marL="0" lvl="0" indent="0" algn="l" defTabSz="1111250">
            <a:lnSpc>
              <a:spcPct val="90000"/>
            </a:lnSpc>
            <a:spcBef>
              <a:spcPct val="0"/>
            </a:spcBef>
            <a:spcAft>
              <a:spcPct val="35000"/>
            </a:spcAft>
            <a:buNone/>
          </a:pPr>
          <a:r>
            <a:rPr lang="en-CA" sz="2500" kern="1200" dirty="0"/>
            <a:t>Assumptions about Species Behaviour</a:t>
          </a:r>
          <a:endParaRPr lang="en-US" sz="2500" kern="1200" dirty="0"/>
        </a:p>
      </dsp:txBody>
      <dsp:txXfrm>
        <a:off x="1907374" y="2958769"/>
        <a:ext cx="4356265" cy="16514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548693-0580-8249-B6C9-6B902E204040}">
      <dsp:nvSpPr>
        <dsp:cNvPr id="0" name=""/>
        <dsp:cNvSpPr/>
      </dsp:nvSpPr>
      <dsp:spPr>
        <a:xfrm>
          <a:off x="0" y="0"/>
          <a:ext cx="3286125" cy="4351338"/>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155700">
            <a:lnSpc>
              <a:spcPct val="90000"/>
            </a:lnSpc>
            <a:spcBef>
              <a:spcPct val="0"/>
            </a:spcBef>
            <a:spcAft>
              <a:spcPct val="35000"/>
            </a:spcAft>
            <a:buNone/>
          </a:pPr>
          <a:r>
            <a:rPr lang="en-CA" sz="2600" kern="1200" dirty="0">
              <a:latin typeface="Palatino" pitchFamily="2" charset="77"/>
              <a:ea typeface="Palatino" pitchFamily="2" charset="77"/>
            </a:rPr>
            <a:t>Testing real-world applicability.</a:t>
          </a:r>
          <a:endParaRPr lang="en-US" sz="2600" kern="1200" dirty="0">
            <a:latin typeface="Palatino" pitchFamily="2" charset="77"/>
            <a:ea typeface="Palatino" pitchFamily="2" charset="77"/>
          </a:endParaRPr>
        </a:p>
      </dsp:txBody>
      <dsp:txXfrm>
        <a:off x="0" y="1653508"/>
        <a:ext cx="3286125" cy="2610802"/>
      </dsp:txXfrm>
    </dsp:sp>
    <dsp:sp modelId="{AEB22F5B-9F64-DC42-8BC8-2659EB803F2A}">
      <dsp:nvSpPr>
        <dsp:cNvPr id="0" name=""/>
        <dsp:cNvSpPr/>
      </dsp:nvSpPr>
      <dsp:spPr>
        <a:xfrm>
          <a:off x="990361" y="435133"/>
          <a:ext cx="1305401" cy="130540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dirty="0"/>
            <a:t>1</a:t>
          </a:r>
        </a:p>
      </dsp:txBody>
      <dsp:txXfrm>
        <a:off x="1181533" y="626305"/>
        <a:ext cx="923057" cy="923057"/>
      </dsp:txXfrm>
    </dsp:sp>
    <dsp:sp modelId="{1B495904-021F-3849-85CA-D976F8409B96}">
      <dsp:nvSpPr>
        <dsp:cNvPr id="0" name=""/>
        <dsp:cNvSpPr/>
      </dsp:nvSpPr>
      <dsp:spPr>
        <a:xfrm>
          <a:off x="0" y="4351266"/>
          <a:ext cx="3286125"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2C64AE-41B4-FE4D-9A82-4CC46DAEDAF2}">
      <dsp:nvSpPr>
        <dsp:cNvPr id="0" name=""/>
        <dsp:cNvSpPr/>
      </dsp:nvSpPr>
      <dsp:spPr>
        <a:xfrm>
          <a:off x="3614737" y="0"/>
          <a:ext cx="3286125" cy="4351338"/>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155700">
            <a:lnSpc>
              <a:spcPct val="90000"/>
            </a:lnSpc>
            <a:spcBef>
              <a:spcPct val="0"/>
            </a:spcBef>
            <a:spcAft>
              <a:spcPct val="35000"/>
            </a:spcAft>
            <a:buNone/>
          </a:pPr>
          <a:r>
            <a:rPr lang="en-CA" sz="2600" kern="1200" dirty="0">
              <a:latin typeface="Palatino" pitchFamily="2" charset="77"/>
              <a:ea typeface="Palatino" pitchFamily="2" charset="77"/>
            </a:rPr>
            <a:t>Investigating various landscapes. </a:t>
          </a:r>
          <a:endParaRPr lang="en-US" sz="2600" kern="1200" dirty="0">
            <a:latin typeface="Palatino" pitchFamily="2" charset="77"/>
            <a:ea typeface="Palatino" pitchFamily="2" charset="77"/>
          </a:endParaRPr>
        </a:p>
      </dsp:txBody>
      <dsp:txXfrm>
        <a:off x="3614737" y="1653508"/>
        <a:ext cx="3286125" cy="2610802"/>
      </dsp:txXfrm>
    </dsp:sp>
    <dsp:sp modelId="{9DD99366-7ADE-AE42-9D63-F8D2C64285BB}">
      <dsp:nvSpPr>
        <dsp:cNvPr id="0" name=""/>
        <dsp:cNvSpPr/>
      </dsp:nvSpPr>
      <dsp:spPr>
        <a:xfrm>
          <a:off x="4605099" y="435133"/>
          <a:ext cx="1305401" cy="130540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dirty="0"/>
            <a:t>2</a:t>
          </a:r>
        </a:p>
      </dsp:txBody>
      <dsp:txXfrm>
        <a:off x="4796271" y="626305"/>
        <a:ext cx="923057" cy="923057"/>
      </dsp:txXfrm>
    </dsp:sp>
    <dsp:sp modelId="{5CCEB66F-1AD7-AE4C-8E7E-263D45A88E40}">
      <dsp:nvSpPr>
        <dsp:cNvPr id="0" name=""/>
        <dsp:cNvSpPr/>
      </dsp:nvSpPr>
      <dsp:spPr>
        <a:xfrm>
          <a:off x="3614737" y="4351266"/>
          <a:ext cx="3286125"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F7B310-7426-4343-AFBD-C9D3E135BCDA}">
      <dsp:nvSpPr>
        <dsp:cNvPr id="0" name=""/>
        <dsp:cNvSpPr/>
      </dsp:nvSpPr>
      <dsp:spPr>
        <a:xfrm>
          <a:off x="7229475" y="0"/>
          <a:ext cx="3286125" cy="4351338"/>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155700">
            <a:lnSpc>
              <a:spcPct val="90000"/>
            </a:lnSpc>
            <a:spcBef>
              <a:spcPct val="0"/>
            </a:spcBef>
            <a:spcAft>
              <a:spcPct val="35000"/>
            </a:spcAft>
            <a:buNone/>
          </a:pPr>
          <a:r>
            <a:rPr lang="en-CA" sz="2600" kern="1200" dirty="0">
              <a:latin typeface="Palatino" pitchFamily="2" charset="77"/>
              <a:ea typeface="Palatino" pitchFamily="2" charset="77"/>
            </a:rPr>
            <a:t>Exploring climate change effects on small-patch stability.</a:t>
          </a:r>
          <a:endParaRPr lang="en-US" sz="2600" kern="1200" dirty="0">
            <a:latin typeface="Palatino" pitchFamily="2" charset="77"/>
            <a:ea typeface="Palatino" pitchFamily="2" charset="77"/>
          </a:endParaRPr>
        </a:p>
      </dsp:txBody>
      <dsp:txXfrm>
        <a:off x="7229475" y="1653508"/>
        <a:ext cx="3286125" cy="2610802"/>
      </dsp:txXfrm>
    </dsp:sp>
    <dsp:sp modelId="{D9C57267-A03F-E64E-A3C0-0DAD0DAFF408}">
      <dsp:nvSpPr>
        <dsp:cNvPr id="0" name=""/>
        <dsp:cNvSpPr/>
      </dsp:nvSpPr>
      <dsp:spPr>
        <a:xfrm>
          <a:off x="8219836" y="435133"/>
          <a:ext cx="1305401" cy="130540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dirty="0"/>
            <a:t>3</a:t>
          </a:r>
        </a:p>
      </dsp:txBody>
      <dsp:txXfrm>
        <a:off x="8411008" y="626305"/>
        <a:ext cx="923057" cy="923057"/>
      </dsp:txXfrm>
    </dsp:sp>
    <dsp:sp modelId="{3525434A-6034-6246-9599-373CA618B3E0}">
      <dsp:nvSpPr>
        <dsp:cNvPr id="0" name=""/>
        <dsp:cNvSpPr/>
      </dsp:nvSpPr>
      <dsp:spPr>
        <a:xfrm>
          <a:off x="7229475" y="4351266"/>
          <a:ext cx="3286125" cy="72"/>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964CC2-8DB2-5345-BCC1-D9B8F6EEBA01}" type="datetimeFigureOut">
              <a:rPr lang="en-CA" smtClean="0"/>
              <a:t>2025-03-20</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620419-6677-B24D-B0FE-4A83B7887B41}" type="slidenum">
              <a:rPr lang="en-CA" smtClean="0"/>
              <a:t>‹#›</a:t>
            </a:fld>
            <a:endParaRPr lang="en-CA" dirty="0"/>
          </a:p>
        </p:txBody>
      </p:sp>
    </p:spTree>
    <p:extLst>
      <p:ext uri="{BB962C8B-B14F-4D97-AF65-F5344CB8AC3E}">
        <p14:creationId xmlns:p14="http://schemas.microsoft.com/office/powerpoint/2010/main" val="65724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CA" sz="1800" kern="100" dirty="0">
                <a:effectLst/>
                <a:latin typeface="Times New Roman" panose="02020603050405020304" pitchFamily="18" charset="0"/>
                <a:ea typeface="Aptos" panose="020B0004020202020204" pitchFamily="34" charset="0"/>
                <a:cs typeface="Times New Roman" panose="02020603050405020304" pitchFamily="18" charset="0"/>
              </a:rPr>
              <a:t>Hello! My name is Erin Ricaloglu, and I am a thesis student in Dr. Kolasa’s lab. My research focuses on how small habitat patches contribute to higher biodiversity in fragmented landscapes.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r>
              <a:rPr lang="en-CA"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r>
              <a:rPr lang="en-CA" sz="1800" kern="100" dirty="0">
                <a:effectLst/>
                <a:latin typeface="Times New Roman" panose="02020603050405020304" pitchFamily="18" charset="0"/>
                <a:ea typeface="Aptos" panose="020B0004020202020204" pitchFamily="34" charset="0"/>
                <a:cs typeface="Times New Roman" panose="02020603050405020304" pitchFamily="18" charset="0"/>
              </a:rPr>
              <a:t>Today, I will discuss how I used an ecological modeling tool (NetLogo) to explore the mechanisms behind this question.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5620419-6677-B24D-B0FE-4A83B7887B41}" type="slidenum">
              <a:rPr lang="en-CA" smtClean="0"/>
              <a:t>1</a:t>
            </a:fld>
            <a:endParaRPr lang="en-CA" dirty="0"/>
          </a:p>
        </p:txBody>
      </p:sp>
    </p:spTree>
    <p:extLst>
      <p:ext uri="{BB962C8B-B14F-4D97-AF65-F5344CB8AC3E}">
        <p14:creationId xmlns:p14="http://schemas.microsoft.com/office/powerpoint/2010/main" val="3343922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CA" sz="1800" dirty="0">
                <a:effectLst/>
                <a:latin typeface="Times New Roman" panose="02020603050405020304" pitchFamily="18" charset="0"/>
                <a:ea typeface="Aptos" panose="020B0004020202020204" pitchFamily="34" charset="0"/>
              </a:rPr>
              <a:t>To answer our question, we hypothesized that one of these two mechanisms are the answer:</a:t>
            </a:r>
            <a:endParaRPr lang="en-CA" sz="1800"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CA" sz="1800" dirty="0">
                <a:effectLst/>
                <a:latin typeface="Times New Roman" panose="02020603050405020304" pitchFamily="18" charset="0"/>
                <a:ea typeface="Aptos" panose="020B0004020202020204" pitchFamily="34" charset="0"/>
              </a:rPr>
              <a:t>Species Sorting: Specialists persist in small patches because they are filtered into stable niches where competition is lower.  In my model, evidence for this hypothesis can derive from lower turnover rates. Essentially, this means their survival is dependent on habitat suitability and their ecological traits. </a:t>
            </a:r>
          </a:p>
          <a:p>
            <a:pPr marL="342900" lvl="0" indent="-342900">
              <a:buFont typeface="+mj-lt"/>
              <a:buAutoNum type="arabicPeriod"/>
            </a:pPr>
            <a:endParaRPr lang="en-CA" sz="1800" dirty="0">
              <a:effectLst/>
              <a:latin typeface="Times New Roman" panose="02020603050405020304" pitchFamily="18" charset="0"/>
              <a:ea typeface="Aptos" panose="020B0004020202020204" pitchFamily="34" charset="0"/>
            </a:endParaRPr>
          </a:p>
          <a:p>
            <a:pPr marL="342900" lvl="0" indent="-342900">
              <a:buFont typeface="+mj-lt"/>
              <a:buAutoNum type="arabicPeriod"/>
            </a:pPr>
            <a:endParaRPr lang="en-CA" sz="1800" dirty="0">
              <a:effectLst/>
              <a:latin typeface="Times New Roman" panose="02020603050405020304" pitchFamily="18" charset="0"/>
              <a:ea typeface="Aptos" panose="020B0004020202020204" pitchFamily="34" charset="0"/>
            </a:endParaRPr>
          </a:p>
          <a:p>
            <a:pPr marL="342900" lvl="0" indent="-342900">
              <a:buFont typeface="+mj-lt"/>
              <a:buAutoNum type="arabicPeriod"/>
            </a:pPr>
            <a:r>
              <a:rPr lang="en-CA" sz="1800" dirty="0">
                <a:effectLst/>
                <a:latin typeface="Times New Roman" panose="02020603050405020304" pitchFamily="18" charset="0"/>
                <a:ea typeface="Aptos" panose="020B0004020202020204" pitchFamily="34" charset="0"/>
              </a:rPr>
              <a:t>Increased Spatial Turnover: Small patches maintain biodiversity through frequent species replacement, where ongoing recolonization prevents any single species from dominating. This would show the exact opposite to our first hypothesis, and we predict to see high turnover in smaller patches. </a:t>
            </a:r>
            <a:endParaRPr lang="en-CA"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5620419-6677-B24D-B0FE-4A83B7887B41}" type="slidenum">
              <a:rPr lang="en-CA" smtClean="0"/>
              <a:t>10</a:t>
            </a:fld>
            <a:endParaRPr lang="en-CA" dirty="0"/>
          </a:p>
        </p:txBody>
      </p:sp>
    </p:spTree>
    <p:extLst>
      <p:ext uri="{BB962C8B-B14F-4D97-AF65-F5344CB8AC3E}">
        <p14:creationId xmlns:p14="http://schemas.microsoft.com/office/powerpoint/2010/main" val="3455873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None/>
            </a:pPr>
            <a:r>
              <a:rPr lang="en-CA" sz="1800" kern="100" dirty="0">
                <a:effectLst/>
                <a:latin typeface="Times New Roman" panose="02020603050405020304" pitchFamily="18" charset="0"/>
                <a:ea typeface="Aptos" panose="020B0004020202020204" pitchFamily="34" charset="0"/>
                <a:cs typeface="Times New Roman" panose="02020603050405020304" pitchFamily="18" charset="0"/>
              </a:rPr>
              <a:t>Here is a screen capture of the Netlogo simulation, showing key model parameters. </a:t>
            </a:r>
          </a:p>
          <a:p>
            <a:pPr algn="just">
              <a:buNone/>
            </a:pPr>
            <a:r>
              <a:rPr lang="en-CA" sz="1800" kern="100" dirty="0">
                <a:effectLst/>
                <a:latin typeface="Times New Roman" panose="02020603050405020304" pitchFamily="18" charset="0"/>
                <a:ea typeface="Aptos" panose="020B0004020202020204" pitchFamily="34" charset="0"/>
                <a:cs typeface="Times New Roman" panose="02020603050405020304" pitchFamily="18" charset="0"/>
              </a:rPr>
              <a:t>The model controls many parameters, in order to keep it as random and neutral as possible, in hopes of simulating a real landscape. </a:t>
            </a:r>
          </a:p>
          <a:p>
            <a:pPr algn="just">
              <a:buNone/>
            </a:pPr>
            <a:endParaRPr lang="en-CA"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buNone/>
            </a:pPr>
            <a:r>
              <a:rPr lang="en-CA" sz="1800" kern="100" dirty="0">
                <a:effectLst/>
                <a:latin typeface="Times New Roman" panose="02020603050405020304" pitchFamily="18" charset="0"/>
                <a:ea typeface="Aptos" panose="020B0004020202020204" pitchFamily="34" charset="0"/>
                <a:cs typeface="Times New Roman" panose="02020603050405020304" pitchFamily="18" charset="0"/>
              </a:rPr>
              <a:t>Each patch contains a finite amount of resources. If resources are depleted, species must disperse or face extinction. </a:t>
            </a:r>
          </a:p>
          <a:p>
            <a:pPr algn="just">
              <a:buNone/>
            </a:pPr>
            <a:endParaRPr lang="en-CA"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buNone/>
            </a:pPr>
            <a:r>
              <a:rPr lang="en-CA" sz="1800" kern="100" dirty="0">
                <a:effectLst/>
                <a:latin typeface="Times New Roman" panose="02020603050405020304" pitchFamily="18" charset="0"/>
                <a:ea typeface="Aptos" panose="020B0004020202020204" pitchFamily="34" charset="0"/>
                <a:cs typeface="Times New Roman" panose="02020603050405020304" pitchFamily="18" charset="0"/>
              </a:rPr>
              <a:t>Other parameters follow real-world ecological constraints; with differences in reproduction rates according to specialization, and movement that is determined by competition and habitat suitability. </a:t>
            </a:r>
          </a:p>
          <a:p>
            <a:pPr algn="just">
              <a:buNone/>
            </a:pPr>
            <a:r>
              <a:rPr lang="en-CA"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buNone/>
            </a:pPr>
            <a:r>
              <a:rPr lang="en-CA" sz="1800" kern="100" dirty="0">
                <a:effectLst/>
                <a:latin typeface="Times New Roman" panose="02020603050405020304" pitchFamily="18" charset="0"/>
                <a:ea typeface="Aptos" panose="020B0004020202020204" pitchFamily="34" charset="0"/>
                <a:cs typeface="Times New Roman" panose="02020603050405020304" pitchFamily="18" charset="0"/>
              </a:rPr>
              <a:t>The model simulates interactions amongst generalists and specialists, where species gain or lose energy based on competition.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r>
              <a:rPr lang="en-CA" sz="1800" kern="100" dirty="0">
                <a:effectLst/>
                <a:latin typeface="Times New Roman" panose="02020603050405020304" pitchFamily="18" charset="0"/>
                <a:ea typeface="Aptos" panose="020B0004020202020204" pitchFamily="34" charset="0"/>
                <a:cs typeface="Times New Roman" panose="02020603050405020304" pitchFamily="18" charset="0"/>
              </a:rPr>
              <a:t>Each simulation ran for 250 years, with data collected at 50-year intervals to track long-term biodiversity trends and each experiment was replicated 30 times. </a:t>
            </a:r>
          </a:p>
          <a:p>
            <a:pPr algn="just"/>
            <a:endParaRPr lang="en-CA"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r>
              <a:rPr lang="en-CA" sz="1800" kern="100" dirty="0">
                <a:effectLst/>
                <a:latin typeface="Times New Roman" panose="02020603050405020304" pitchFamily="18" charset="0"/>
                <a:ea typeface="Aptos" panose="020B0004020202020204" pitchFamily="34" charset="0"/>
                <a:cs typeface="Times New Roman" panose="02020603050405020304" pitchFamily="18" charset="0"/>
              </a:rPr>
              <a:t>In our results, we only display years 2-5, rather than all 5 years. As in the first year of running the simulation, as species are put into the model, there is lots of noise in the results, that do not reflect their behaviour.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5620419-6677-B24D-B0FE-4A83B7887B41}" type="slidenum">
              <a:rPr lang="en-CA" smtClean="0"/>
              <a:t>11</a:t>
            </a:fld>
            <a:endParaRPr lang="en-CA" dirty="0"/>
          </a:p>
        </p:txBody>
      </p:sp>
    </p:spTree>
    <p:extLst>
      <p:ext uri="{BB962C8B-B14F-4D97-AF65-F5344CB8AC3E}">
        <p14:creationId xmlns:p14="http://schemas.microsoft.com/office/powerpoint/2010/main" val="3742622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CA" sz="1800" dirty="0">
                <a:effectLst/>
                <a:latin typeface="Times New Roman" panose="02020603050405020304" pitchFamily="18" charset="0"/>
                <a:ea typeface="Times New Roman" panose="02020603050405020304" pitchFamily="18" charset="0"/>
              </a:rPr>
              <a:t>Three types of patch sizes were designated to represent different levels of habitat fragmentation: small patches (289) with high fragmentation, medium patches (81) balancing connectivity and isolation, and large patches (25) with low fragmentation. </a:t>
            </a:r>
          </a:p>
        </p:txBody>
      </p:sp>
      <p:sp>
        <p:nvSpPr>
          <p:cNvPr id="4" name="Slide Number Placeholder 3"/>
          <p:cNvSpPr>
            <a:spLocks noGrp="1"/>
          </p:cNvSpPr>
          <p:nvPr>
            <p:ph type="sldNum" sz="quarter" idx="5"/>
          </p:nvPr>
        </p:nvSpPr>
        <p:spPr/>
        <p:txBody>
          <a:bodyPr/>
          <a:lstStyle/>
          <a:p>
            <a:fld id="{D5620419-6677-B24D-B0FE-4A83B7887B41}" type="slidenum">
              <a:rPr lang="en-CA" smtClean="0"/>
              <a:t>12</a:t>
            </a:fld>
            <a:endParaRPr lang="en-CA" dirty="0"/>
          </a:p>
        </p:txBody>
      </p:sp>
    </p:spTree>
    <p:extLst>
      <p:ext uri="{BB962C8B-B14F-4D97-AF65-F5344CB8AC3E}">
        <p14:creationId xmlns:p14="http://schemas.microsoft.com/office/powerpoint/2010/main" val="1462553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CA" sz="1800" dirty="0">
                <a:effectLst/>
                <a:latin typeface="Times New Roman" panose="02020603050405020304" pitchFamily="18" charset="0"/>
                <a:ea typeface="Times New Roman" panose="02020603050405020304" pitchFamily="18" charset="0"/>
              </a:rPr>
              <a:t>Species move between patches based on habitat suitability, settling where conditions are best. </a:t>
            </a:r>
          </a:p>
          <a:p>
            <a:pPr algn="just"/>
            <a:r>
              <a:rPr lang="en-CA" sz="1800" dirty="0">
                <a:effectLst/>
                <a:latin typeface="Times New Roman" panose="02020603050405020304" pitchFamily="18" charset="0"/>
                <a:ea typeface="Times New Roman" panose="02020603050405020304" pitchFamily="18" charset="0"/>
              </a:rPr>
              <a:t>Generalists always have the advantage. </a:t>
            </a:r>
          </a:p>
          <a:p>
            <a:pPr algn="just"/>
            <a:r>
              <a:rPr lang="en-CA" sz="1800" dirty="0">
                <a:effectLst/>
                <a:latin typeface="Times New Roman" panose="02020603050405020304" pitchFamily="18" charset="0"/>
                <a:ea typeface="Times New Roman" panose="02020603050405020304" pitchFamily="18" charset="0"/>
              </a:rPr>
              <a:t>Turnover happens as species go extinct in unsuitable patches and recolonize better habitats over time.</a:t>
            </a:r>
          </a:p>
        </p:txBody>
      </p:sp>
      <p:sp>
        <p:nvSpPr>
          <p:cNvPr id="4" name="Slide Number Placeholder 3"/>
          <p:cNvSpPr>
            <a:spLocks noGrp="1"/>
          </p:cNvSpPr>
          <p:nvPr>
            <p:ph type="sldNum" sz="quarter" idx="5"/>
          </p:nvPr>
        </p:nvSpPr>
        <p:spPr/>
        <p:txBody>
          <a:bodyPr/>
          <a:lstStyle/>
          <a:p>
            <a:fld id="{D5620419-6677-B24D-B0FE-4A83B7887B41}" type="slidenum">
              <a:rPr lang="en-CA" smtClean="0"/>
              <a:t>13</a:t>
            </a:fld>
            <a:endParaRPr lang="en-CA" dirty="0"/>
          </a:p>
        </p:txBody>
      </p:sp>
    </p:spTree>
    <p:extLst>
      <p:ext uri="{BB962C8B-B14F-4D97-AF65-F5344CB8AC3E}">
        <p14:creationId xmlns:p14="http://schemas.microsoft.com/office/powerpoint/2010/main" val="742045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CA" sz="1800" dirty="0">
                <a:effectLst/>
                <a:latin typeface="Times New Roman" panose="02020603050405020304" pitchFamily="18" charset="0"/>
                <a:ea typeface="Times New Roman" panose="02020603050405020304" pitchFamily="18" charset="0"/>
              </a:rPr>
              <a:t>To quantify biodiversity patterns, I measured biodiversity by tracking species richness, turnover, and patch suitability.</a:t>
            </a:r>
          </a:p>
          <a:p>
            <a:pPr algn="just"/>
            <a:endParaRPr lang="en-CA" sz="1800" dirty="0">
              <a:effectLst/>
              <a:latin typeface="Times New Roman" panose="02020603050405020304" pitchFamily="18" charset="0"/>
              <a:ea typeface="Times New Roman" panose="02020603050405020304" pitchFamily="18" charset="0"/>
            </a:endParaRPr>
          </a:p>
          <a:p>
            <a:pPr algn="just"/>
            <a:r>
              <a:rPr lang="en-CA" sz="1800" dirty="0">
                <a:effectLst/>
                <a:latin typeface="Times New Roman" panose="02020603050405020304" pitchFamily="18" charset="0"/>
                <a:ea typeface="Times New Roman" panose="02020603050405020304" pitchFamily="18" charset="0"/>
              </a:rPr>
              <a:t>Richness counts # unique species in a patch</a:t>
            </a:r>
          </a:p>
          <a:p>
            <a:pPr algn="just"/>
            <a:r>
              <a:rPr lang="en-CA" sz="1800" dirty="0">
                <a:effectLst/>
                <a:latin typeface="Times New Roman" panose="02020603050405020304" pitchFamily="18" charset="0"/>
                <a:ea typeface="Times New Roman" panose="02020603050405020304" pitchFamily="18" charset="0"/>
              </a:rPr>
              <a:t>Turnover shows how often species composition changes</a:t>
            </a:r>
          </a:p>
          <a:p>
            <a:pPr algn="just"/>
            <a:r>
              <a:rPr lang="en-CA" sz="1800" dirty="0">
                <a:effectLst/>
                <a:latin typeface="Times New Roman" panose="02020603050405020304" pitchFamily="18" charset="0"/>
                <a:ea typeface="Times New Roman" panose="02020603050405020304" pitchFamily="18" charset="0"/>
              </a:rPr>
              <a:t>Suitability determines whether a patch favors specialists or generalists, shaping long-term persistence. </a:t>
            </a:r>
          </a:p>
          <a:p>
            <a:pPr algn="just"/>
            <a:r>
              <a:rPr lang="en-CA" sz="1800" dirty="0">
                <a:effectLst/>
                <a:latin typeface="Times New Roman" panose="02020603050405020304" pitchFamily="18" charset="0"/>
                <a:ea typeface="Times New Roman" panose="02020603050405020304" pitchFamily="18" charset="0"/>
              </a:rPr>
              <a:t>With these metrics, we can visualize the relationship </a:t>
            </a:r>
            <a:r>
              <a:rPr lang="en-CA" sz="1800" dirty="0" err="1">
                <a:effectLst/>
                <a:latin typeface="Times New Roman" panose="02020603050405020304" pitchFamily="18" charset="0"/>
                <a:ea typeface="Times New Roman" panose="02020603050405020304" pitchFamily="18" charset="0"/>
              </a:rPr>
              <a:t>btwn</a:t>
            </a:r>
            <a:r>
              <a:rPr lang="en-CA" sz="1800" dirty="0">
                <a:effectLst/>
                <a:latin typeface="Times New Roman" panose="02020603050405020304" pitchFamily="18" charset="0"/>
                <a:ea typeface="Times New Roman" panose="02020603050405020304" pitchFamily="18" charset="0"/>
              </a:rPr>
              <a:t> size and diversity. </a:t>
            </a:r>
          </a:p>
          <a:p>
            <a:pPr algn="just"/>
            <a:endParaRPr lang="en-CA"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5620419-6677-B24D-B0FE-4A83B7887B41}" type="slidenum">
              <a:rPr lang="en-CA" smtClean="0"/>
              <a:t>14</a:t>
            </a:fld>
            <a:endParaRPr lang="en-CA" dirty="0"/>
          </a:p>
        </p:txBody>
      </p:sp>
    </p:spTree>
    <p:extLst>
      <p:ext uri="{BB962C8B-B14F-4D97-AF65-F5344CB8AC3E}">
        <p14:creationId xmlns:p14="http://schemas.microsoft.com/office/powerpoint/2010/main" val="1151991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None/>
            </a:pPr>
            <a:r>
              <a:rPr lang="en-CA" sz="1800" b="0" dirty="0">
                <a:effectLst/>
                <a:latin typeface="Times New Roman" panose="02020603050405020304" pitchFamily="18" charset="0"/>
                <a:ea typeface="Times New Roman" panose="02020603050405020304" pitchFamily="18" charset="0"/>
              </a:rPr>
              <a:t>Our</a:t>
            </a:r>
            <a:r>
              <a:rPr lang="en-CA" sz="1800" dirty="0">
                <a:effectLst/>
                <a:latin typeface="Times New Roman" panose="02020603050405020304" pitchFamily="18" charset="0"/>
                <a:ea typeface="Times New Roman" panose="02020603050405020304" pitchFamily="18" charset="0"/>
              </a:rPr>
              <a:t> first set of graphs show that small patches supported nearly twice the species richness of large patches. </a:t>
            </a:r>
          </a:p>
          <a:p>
            <a:pPr algn="just">
              <a:buNone/>
            </a:pPr>
            <a:endParaRPr lang="en-CA" sz="1800" dirty="0">
              <a:effectLst/>
              <a:latin typeface="Times New Roman" panose="02020603050405020304" pitchFamily="18" charset="0"/>
              <a:ea typeface="Times New Roman" panose="02020603050405020304" pitchFamily="18" charset="0"/>
            </a:endParaRPr>
          </a:p>
          <a:p>
            <a:pPr algn="just">
              <a:buNone/>
            </a:pPr>
            <a:r>
              <a:rPr lang="en-CA" sz="1800" dirty="0">
                <a:effectLst/>
                <a:latin typeface="Times New Roman" panose="02020603050405020304" pitchFamily="18" charset="0"/>
                <a:ea typeface="Times New Roman" panose="02020603050405020304" pitchFamily="18" charset="0"/>
              </a:rPr>
              <a:t>The graph shows the year, taken from our </a:t>
            </a:r>
            <a:r>
              <a:rPr lang="en-CA" sz="1800" dirty="0" err="1">
                <a:effectLst/>
                <a:latin typeface="Times New Roman" panose="02020603050405020304" pitchFamily="18" charset="0"/>
                <a:ea typeface="Times New Roman" panose="02020603050405020304" pitchFamily="18" charset="0"/>
              </a:rPr>
              <a:t>Netlogo</a:t>
            </a:r>
            <a:r>
              <a:rPr lang="en-CA" sz="1800" dirty="0">
                <a:effectLst/>
                <a:latin typeface="Times New Roman" panose="02020603050405020304" pitchFamily="18" charset="0"/>
                <a:ea typeface="Times New Roman" panose="02020603050405020304" pitchFamily="18" charset="0"/>
              </a:rPr>
              <a:t> model compared to species richness. This was a predicted result. </a:t>
            </a:r>
          </a:p>
          <a:p>
            <a:pPr algn="just">
              <a:buNone/>
            </a:pPr>
            <a:endParaRPr lang="en-CA" sz="1800" dirty="0">
              <a:effectLst/>
              <a:latin typeface="Times New Roman" panose="02020603050405020304" pitchFamily="18" charset="0"/>
              <a:ea typeface="Times New Roman" panose="02020603050405020304" pitchFamily="18" charset="0"/>
            </a:endParaRPr>
          </a:p>
          <a:p>
            <a:pPr algn="just">
              <a:buNone/>
            </a:pPr>
            <a:r>
              <a:rPr lang="en-CA" sz="1800" dirty="0">
                <a:effectLst/>
                <a:latin typeface="Times New Roman" panose="02020603050405020304" pitchFamily="18" charset="0"/>
                <a:ea typeface="Times New Roman" panose="02020603050405020304" pitchFamily="18" charset="0"/>
              </a:rPr>
              <a:t>The left side visualizes specialist richness in both small and large patches. </a:t>
            </a:r>
          </a:p>
          <a:p>
            <a:pPr algn="just">
              <a:buNone/>
            </a:pPr>
            <a:r>
              <a:rPr lang="en-CA" sz="1800" dirty="0">
                <a:effectLst/>
                <a:latin typeface="Times New Roman" panose="02020603050405020304" pitchFamily="18" charset="0"/>
                <a:ea typeface="Times New Roman" panose="02020603050405020304" pitchFamily="18" charset="0"/>
              </a:rPr>
              <a:t>The top (left) graph shows specialists thriving in smaller patches (due to less competition and stable habitats )</a:t>
            </a:r>
          </a:p>
          <a:p>
            <a:pPr algn="just">
              <a:buNone/>
            </a:pPr>
            <a:r>
              <a:rPr lang="en-CA" sz="1800" dirty="0">
                <a:effectLst/>
                <a:latin typeface="Times New Roman" panose="02020603050405020304" pitchFamily="18" charset="0"/>
                <a:ea typeface="Times New Roman" panose="02020603050405020304" pitchFamily="18" charset="0"/>
              </a:rPr>
              <a:t>In large patches (bottom left), specialists face strong competition and cannot persist past a certain point. </a:t>
            </a:r>
          </a:p>
          <a:p>
            <a:pPr algn="just">
              <a:buNone/>
            </a:pPr>
            <a:endParaRPr lang="en-CA" sz="1800" dirty="0">
              <a:effectLst/>
              <a:latin typeface="Times New Roman" panose="02020603050405020304" pitchFamily="18" charset="0"/>
              <a:ea typeface="Times New Roman" panose="02020603050405020304" pitchFamily="18" charset="0"/>
            </a:endParaRPr>
          </a:p>
          <a:p>
            <a:pPr algn="just">
              <a:buNone/>
            </a:pPr>
            <a:r>
              <a:rPr lang="en-CA" sz="1800" dirty="0">
                <a:effectLst/>
                <a:latin typeface="Times New Roman" panose="02020603050405020304" pitchFamily="18" charset="0"/>
                <a:ea typeface="Times New Roman" panose="02020603050405020304" pitchFamily="18" charset="0"/>
              </a:rPr>
              <a:t>The right side shows generalist richness. </a:t>
            </a:r>
          </a:p>
          <a:p>
            <a:pPr algn="just">
              <a:buNone/>
            </a:pPr>
            <a:r>
              <a:rPr lang="en-CA" sz="1800" dirty="0">
                <a:effectLst/>
                <a:latin typeface="Times New Roman" panose="02020603050405020304" pitchFamily="18" charset="0"/>
                <a:ea typeface="Times New Roman" panose="02020603050405020304" pitchFamily="18" charset="0"/>
              </a:rPr>
              <a:t>In both small and large patches, generalists expanded their growth. </a:t>
            </a:r>
          </a:p>
          <a:p>
            <a:pPr algn="just">
              <a:buNone/>
            </a:pPr>
            <a:endParaRPr lang="en-CA" sz="1800" dirty="0">
              <a:effectLst/>
              <a:latin typeface="Times New Roman" panose="02020603050405020304" pitchFamily="18" charset="0"/>
              <a:ea typeface="Times New Roman" panose="02020603050405020304" pitchFamily="18" charset="0"/>
            </a:endParaRPr>
          </a:p>
          <a:p>
            <a:pPr algn="just">
              <a:buNone/>
            </a:pPr>
            <a:r>
              <a:rPr lang="en-CA" sz="1800" dirty="0">
                <a:effectLst/>
                <a:latin typeface="Times New Roman" panose="02020603050405020304" pitchFamily="18" charset="0"/>
                <a:ea typeface="Times New Roman" panose="02020603050405020304" pitchFamily="18" charset="0"/>
              </a:rPr>
              <a:t>This confirms that small patches better support specialist persistence, and large patches seem to favour generalists</a:t>
            </a:r>
          </a:p>
        </p:txBody>
      </p:sp>
      <p:sp>
        <p:nvSpPr>
          <p:cNvPr id="4" name="Slide Number Placeholder 3"/>
          <p:cNvSpPr>
            <a:spLocks noGrp="1"/>
          </p:cNvSpPr>
          <p:nvPr>
            <p:ph type="sldNum" sz="quarter" idx="5"/>
          </p:nvPr>
        </p:nvSpPr>
        <p:spPr/>
        <p:txBody>
          <a:bodyPr/>
          <a:lstStyle/>
          <a:p>
            <a:fld id="{D5620419-6677-B24D-B0FE-4A83B7887B41}" type="slidenum">
              <a:rPr lang="en-CA" smtClean="0"/>
              <a:t>15</a:t>
            </a:fld>
            <a:endParaRPr lang="en-CA" dirty="0"/>
          </a:p>
        </p:txBody>
      </p:sp>
    </p:spTree>
    <p:extLst>
      <p:ext uri="{BB962C8B-B14F-4D97-AF65-F5344CB8AC3E}">
        <p14:creationId xmlns:p14="http://schemas.microsoft.com/office/powerpoint/2010/main" val="3700118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None/>
            </a:pPr>
            <a:r>
              <a:rPr lang="en-CA" sz="1800" dirty="0">
                <a:effectLst/>
                <a:latin typeface="Times New Roman" panose="02020603050405020304" pitchFamily="18" charset="0"/>
                <a:ea typeface="Times New Roman" panose="02020603050405020304" pitchFamily="18" charset="0"/>
              </a:rPr>
              <a:t>The second set of graphs details that specialists particularly decline in small patches, once generalists populate. </a:t>
            </a:r>
          </a:p>
          <a:p>
            <a:pPr algn="just">
              <a:buNone/>
            </a:pPr>
            <a:endParaRPr lang="en-CA" sz="1800" dirty="0">
              <a:effectLst/>
              <a:latin typeface="Times New Roman" panose="02020603050405020304" pitchFamily="18" charset="0"/>
              <a:ea typeface="Times New Roman" panose="02020603050405020304" pitchFamily="18" charset="0"/>
            </a:endParaRPr>
          </a:p>
          <a:p>
            <a:pPr algn="just">
              <a:buNone/>
            </a:pPr>
            <a:r>
              <a:rPr lang="en-CA" sz="1800" dirty="0">
                <a:effectLst/>
                <a:latin typeface="Times New Roman" panose="02020603050405020304" pitchFamily="18" charset="0"/>
                <a:ea typeface="Times New Roman" panose="02020603050405020304" pitchFamily="18" charset="0"/>
              </a:rPr>
              <a:t>These graphs compare total patch density (which is total abundance) and species richness. </a:t>
            </a:r>
          </a:p>
          <a:p>
            <a:pPr algn="just">
              <a:buNone/>
            </a:pPr>
            <a:endParaRPr lang="en-CA" sz="1800" dirty="0">
              <a:effectLst/>
              <a:latin typeface="Times New Roman" panose="02020603050405020304" pitchFamily="18" charset="0"/>
              <a:ea typeface="Times New Roman" panose="02020603050405020304" pitchFamily="18" charset="0"/>
            </a:endParaRPr>
          </a:p>
          <a:p>
            <a:pPr algn="just">
              <a:buNone/>
            </a:pPr>
            <a:r>
              <a:rPr lang="en-CA" sz="1800" dirty="0">
                <a:effectLst/>
                <a:latin typeface="Times New Roman" panose="02020603050405020304" pitchFamily="18" charset="0"/>
                <a:ea typeface="Times New Roman" panose="02020603050405020304" pitchFamily="18" charset="0"/>
              </a:rPr>
              <a:t>On the bottom, we see small patches. (POINT)</a:t>
            </a:r>
          </a:p>
          <a:p>
            <a:pPr algn="just">
              <a:buNone/>
            </a:pPr>
            <a:r>
              <a:rPr lang="en-CA" sz="1800" dirty="0">
                <a:effectLst/>
                <a:latin typeface="Times New Roman" panose="02020603050405020304" pitchFamily="18" charset="0"/>
                <a:ea typeface="Times New Roman" panose="02020603050405020304" pitchFamily="18" charset="0"/>
              </a:rPr>
              <a:t>Specialists (bottom left) follow a unimodal trend —initial success, then decline at high densities due to competition</a:t>
            </a:r>
          </a:p>
          <a:p>
            <a:pPr algn="just">
              <a:buNone/>
            </a:pPr>
            <a:r>
              <a:rPr lang="en-CA" sz="1800" dirty="0">
                <a:effectLst/>
                <a:latin typeface="Times New Roman" panose="02020603050405020304" pitchFamily="18" charset="0"/>
                <a:ea typeface="Times New Roman" panose="02020603050405020304" pitchFamily="18" charset="0"/>
              </a:rPr>
              <a:t>Generalists (bottom-right) steadily increase with density, showing a near-perfect positive correlation</a:t>
            </a:r>
          </a:p>
          <a:p>
            <a:pPr algn="just">
              <a:buNone/>
            </a:pPr>
            <a:endParaRPr lang="en-CA" sz="1800" dirty="0">
              <a:effectLst/>
              <a:latin typeface="Times New Roman" panose="02020603050405020304" pitchFamily="18" charset="0"/>
              <a:ea typeface="Times New Roman" panose="02020603050405020304" pitchFamily="18" charset="0"/>
            </a:endParaRPr>
          </a:p>
          <a:p>
            <a:pPr algn="just">
              <a:buNone/>
            </a:pPr>
            <a:r>
              <a:rPr lang="en-CA" sz="1800" dirty="0">
                <a:effectLst/>
                <a:latin typeface="Times New Roman" panose="02020603050405020304" pitchFamily="18" charset="0"/>
                <a:ea typeface="Times New Roman" panose="02020603050405020304" pitchFamily="18" charset="0"/>
              </a:rPr>
              <a:t>On the top there are the large patches. </a:t>
            </a:r>
          </a:p>
          <a:p>
            <a:pPr algn="just">
              <a:buNone/>
            </a:pPr>
            <a:r>
              <a:rPr lang="en-CA" sz="1800" dirty="0">
                <a:effectLst/>
                <a:latin typeface="Times New Roman" panose="02020603050405020304" pitchFamily="18" charset="0"/>
                <a:ea typeface="Times New Roman" panose="02020603050405020304" pitchFamily="18" charset="0"/>
              </a:rPr>
              <a:t>Specialists (top left) exhibit no clear pattern, they continue to struggle to establish stable populations. </a:t>
            </a:r>
          </a:p>
          <a:p>
            <a:pPr algn="just">
              <a:buNone/>
            </a:pPr>
            <a:r>
              <a:rPr lang="en-CA" sz="1800" dirty="0">
                <a:effectLst/>
                <a:latin typeface="Times New Roman" panose="02020603050405020304" pitchFamily="18" charset="0"/>
                <a:ea typeface="Times New Roman" panose="02020603050405020304" pitchFamily="18" charset="0"/>
              </a:rPr>
              <a:t>Generalists (top right) dominate, however a bit of their growth is slowed at higher densities. </a:t>
            </a:r>
          </a:p>
          <a:p>
            <a:pPr algn="just">
              <a:buNone/>
            </a:pPr>
            <a:endParaRPr lang="en-CA" sz="1800" dirty="0">
              <a:effectLst/>
              <a:latin typeface="Times New Roman" panose="02020603050405020304" pitchFamily="18" charset="0"/>
              <a:ea typeface="Times New Roman" panose="02020603050405020304" pitchFamily="18" charset="0"/>
            </a:endParaRPr>
          </a:p>
          <a:p>
            <a:pPr algn="just">
              <a:buNone/>
            </a:pPr>
            <a:r>
              <a:rPr lang="en-CA" sz="1800" dirty="0">
                <a:effectLst/>
                <a:latin typeface="Times New Roman" panose="02020603050405020304" pitchFamily="18" charset="0"/>
                <a:ea typeface="Times New Roman" panose="02020603050405020304" pitchFamily="18" charset="0"/>
              </a:rPr>
              <a:t>We continue to observe that generalists can out-compete and dominate specialists in both patch sizes. Suggesting that competition is an influencing factor in species persistence, rather than dispersal. </a:t>
            </a:r>
          </a:p>
        </p:txBody>
      </p:sp>
      <p:sp>
        <p:nvSpPr>
          <p:cNvPr id="4" name="Slide Number Placeholder 3"/>
          <p:cNvSpPr>
            <a:spLocks noGrp="1"/>
          </p:cNvSpPr>
          <p:nvPr>
            <p:ph type="sldNum" sz="quarter" idx="5"/>
          </p:nvPr>
        </p:nvSpPr>
        <p:spPr/>
        <p:txBody>
          <a:bodyPr/>
          <a:lstStyle/>
          <a:p>
            <a:fld id="{D5620419-6677-B24D-B0FE-4A83B7887B41}" type="slidenum">
              <a:rPr lang="en-CA" smtClean="0"/>
              <a:t>16</a:t>
            </a:fld>
            <a:endParaRPr lang="en-CA" dirty="0"/>
          </a:p>
        </p:txBody>
      </p:sp>
    </p:spTree>
    <p:extLst>
      <p:ext uri="{BB962C8B-B14F-4D97-AF65-F5344CB8AC3E}">
        <p14:creationId xmlns:p14="http://schemas.microsoft.com/office/powerpoint/2010/main" val="620299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None/>
            </a:pPr>
            <a:r>
              <a:rPr lang="en-CA" sz="1800" dirty="0">
                <a:effectLst/>
                <a:latin typeface="Times New Roman" panose="02020603050405020304" pitchFamily="18" charset="0"/>
                <a:ea typeface="Times New Roman" panose="02020603050405020304" pitchFamily="18" charset="0"/>
              </a:rPr>
              <a:t>Further, these graphs show how patch richness, habitat suitability, and turnover relate to biodiversity stability. All 3 graphs show small patch results. </a:t>
            </a:r>
          </a:p>
          <a:p>
            <a:pPr algn="just">
              <a:buNone/>
            </a:pPr>
            <a:r>
              <a:rPr lang="en-CA" sz="1800" dirty="0">
                <a:effectLst/>
                <a:latin typeface="Times New Roman" panose="02020603050405020304" pitchFamily="18" charset="0"/>
                <a:ea typeface="Times New Roman" panose="02020603050405020304" pitchFamily="18" charset="0"/>
              </a:rPr>
              <a:t>The x axis compares patch richness to y axis patch suitability, and the z axis is relative turnover, which can be easily visualized by the color gradient. </a:t>
            </a:r>
          </a:p>
          <a:p>
            <a:pPr algn="just">
              <a:buNone/>
            </a:pPr>
            <a:endParaRPr lang="en-CA" sz="1800" dirty="0">
              <a:effectLst/>
              <a:latin typeface="Times New Roman" panose="02020603050405020304" pitchFamily="18" charset="0"/>
              <a:ea typeface="Times New Roman" panose="02020603050405020304" pitchFamily="18" charset="0"/>
            </a:endParaRPr>
          </a:p>
          <a:p>
            <a:pPr algn="just">
              <a:buNone/>
            </a:pPr>
            <a:r>
              <a:rPr lang="en-CA" sz="1800" dirty="0">
                <a:effectLst/>
                <a:latin typeface="Times New Roman" panose="02020603050405020304" pitchFamily="18" charset="0"/>
                <a:ea typeface="Times New Roman" panose="02020603050405020304" pitchFamily="18" charset="0"/>
              </a:rPr>
              <a:t>Color gradient: Red/orange = high turnover (unstable), Green = low turnover (stable).</a:t>
            </a:r>
          </a:p>
          <a:p>
            <a:pPr algn="just">
              <a:buNone/>
            </a:pPr>
            <a:endParaRPr lang="en-CA" sz="1800" dirty="0">
              <a:effectLst/>
              <a:latin typeface="Times New Roman" panose="02020603050405020304" pitchFamily="18" charset="0"/>
              <a:ea typeface="Times New Roman" panose="02020603050405020304" pitchFamily="18" charset="0"/>
            </a:endParaRPr>
          </a:p>
          <a:p>
            <a:pPr algn="just">
              <a:buNone/>
            </a:pPr>
            <a:r>
              <a:rPr lang="en-CA" sz="1800" dirty="0">
                <a:effectLst/>
                <a:latin typeface="Times New Roman" panose="02020603050405020304" pitchFamily="18" charset="0"/>
                <a:ea typeface="Times New Roman" panose="02020603050405020304" pitchFamily="18" charset="0"/>
              </a:rPr>
              <a:t>Left graph (all species): Biodiversity is most stable at moderate richness. </a:t>
            </a:r>
          </a:p>
          <a:p>
            <a:pPr algn="just">
              <a:buNone/>
            </a:pPr>
            <a:r>
              <a:rPr lang="en-CA" sz="1800" dirty="0">
                <a:effectLst/>
                <a:latin typeface="Times New Roman" panose="02020603050405020304" pitchFamily="18" charset="0"/>
                <a:ea typeface="Times New Roman" panose="02020603050405020304" pitchFamily="18" charset="0"/>
              </a:rPr>
              <a:t>High turnover in high-suitability patches reinforces that competition drives species replacement. </a:t>
            </a:r>
          </a:p>
          <a:p>
            <a:pPr algn="just">
              <a:buNone/>
            </a:pPr>
            <a:r>
              <a:rPr lang="en-CA" sz="1800" dirty="0">
                <a:effectLst/>
                <a:latin typeface="Times New Roman" panose="02020603050405020304" pitchFamily="18" charset="0"/>
                <a:ea typeface="Times New Roman" panose="02020603050405020304" pitchFamily="18" charset="0"/>
              </a:rPr>
              <a:t>This shows very stable compositions when species are sorted into suitable patches.</a:t>
            </a:r>
          </a:p>
          <a:p>
            <a:pPr algn="just">
              <a:buNone/>
            </a:pPr>
            <a:endParaRPr lang="en-CA" sz="1800" dirty="0">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Times New Roman" panose="02020603050405020304" pitchFamily="18" charset="0"/>
              </a:rPr>
              <a:t>Middle graph (specialists): Specialists thrive in optimal conditions but experience high turnover in unsuitable habitats, suggesting habitat filtering.</a:t>
            </a:r>
          </a:p>
          <a:p>
            <a:pPr algn="just">
              <a:buNone/>
            </a:pPr>
            <a:endParaRPr lang="en-CA" sz="1800" dirty="0">
              <a:effectLst/>
              <a:latin typeface="Times New Roman" panose="02020603050405020304" pitchFamily="18" charset="0"/>
              <a:ea typeface="Times New Roman" panose="02020603050405020304" pitchFamily="18" charset="0"/>
            </a:endParaRPr>
          </a:p>
          <a:p>
            <a:pPr algn="just"/>
            <a:r>
              <a:rPr lang="en-CA" sz="1800" dirty="0">
                <a:effectLst/>
                <a:latin typeface="Times New Roman" panose="02020603050405020304" pitchFamily="18" charset="0"/>
                <a:ea typeface="Times New Roman" panose="02020603050405020304" pitchFamily="18" charset="0"/>
              </a:rPr>
              <a:t>Right graph (generalists): Generalists show high turnover at both low and high suitability, meaning they are adaptable but may struggle in specialist-dominated environments.</a:t>
            </a:r>
          </a:p>
          <a:p>
            <a:pPr algn="just"/>
            <a:endParaRPr lang="en-CA" sz="1800" dirty="0">
              <a:effectLst/>
              <a:latin typeface="Times New Roman" panose="02020603050405020304" pitchFamily="18" charset="0"/>
              <a:ea typeface="Times New Roman" panose="02020603050405020304" pitchFamily="18" charset="0"/>
            </a:endParaRPr>
          </a:p>
          <a:p>
            <a:pPr algn="just">
              <a:buNone/>
            </a:pPr>
            <a:r>
              <a:rPr lang="en-CA" sz="1800" dirty="0">
                <a:effectLst/>
                <a:latin typeface="Times New Roman" panose="02020603050405020304" pitchFamily="18" charset="0"/>
                <a:ea typeface="Times New Roman" panose="02020603050405020304" pitchFamily="18" charset="0"/>
              </a:rPr>
              <a:t>Supports Hypothesis 1: Small patches stabilize biodiversity by filtering species into suitable habitats rather than relying on species turnover. </a:t>
            </a:r>
          </a:p>
        </p:txBody>
      </p:sp>
      <p:sp>
        <p:nvSpPr>
          <p:cNvPr id="4" name="Slide Number Placeholder 3"/>
          <p:cNvSpPr>
            <a:spLocks noGrp="1"/>
          </p:cNvSpPr>
          <p:nvPr>
            <p:ph type="sldNum" sz="quarter" idx="5"/>
          </p:nvPr>
        </p:nvSpPr>
        <p:spPr/>
        <p:txBody>
          <a:bodyPr/>
          <a:lstStyle/>
          <a:p>
            <a:fld id="{D5620419-6677-B24D-B0FE-4A83B7887B41}" type="slidenum">
              <a:rPr lang="en-CA" smtClean="0"/>
              <a:t>17</a:t>
            </a:fld>
            <a:endParaRPr lang="en-CA" dirty="0"/>
          </a:p>
        </p:txBody>
      </p:sp>
    </p:spTree>
    <p:extLst>
      <p:ext uri="{BB962C8B-B14F-4D97-AF65-F5344CB8AC3E}">
        <p14:creationId xmlns:p14="http://schemas.microsoft.com/office/powerpoint/2010/main" val="2820439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None/>
            </a:pPr>
            <a:r>
              <a:rPr lang="en-CA" sz="1800" dirty="0">
                <a:effectLst/>
                <a:latin typeface="Times New Roman" panose="02020603050405020304" pitchFamily="18" charset="0"/>
                <a:ea typeface="Times New Roman" panose="02020603050405020304" pitchFamily="18" charset="0"/>
              </a:rPr>
              <a:t>My final sets of graphs show that large patches have twice the turnover of small patches.</a:t>
            </a:r>
          </a:p>
          <a:p>
            <a:pPr algn="just">
              <a:buNone/>
            </a:pPr>
            <a:endParaRPr lang="en-CA" sz="1800" dirty="0">
              <a:effectLst/>
              <a:latin typeface="Times New Roman" panose="02020603050405020304" pitchFamily="18" charset="0"/>
              <a:ea typeface="Times New Roman" panose="02020603050405020304" pitchFamily="18" charset="0"/>
            </a:endParaRPr>
          </a:p>
          <a:p>
            <a:pPr algn="just">
              <a:buNone/>
            </a:pPr>
            <a:r>
              <a:rPr lang="en-CA" sz="1800" dirty="0">
                <a:effectLst/>
                <a:latin typeface="Times New Roman" panose="02020603050405020304" pitchFamily="18" charset="0"/>
                <a:ea typeface="Times New Roman" panose="02020603050405020304" pitchFamily="18" charset="0"/>
              </a:rPr>
              <a:t>Turnover increasing over time in large patches, means that more species were lost.</a:t>
            </a:r>
          </a:p>
          <a:p>
            <a:pPr algn="just">
              <a:buNone/>
            </a:pPr>
            <a:r>
              <a:rPr lang="en-CA" sz="1800" dirty="0">
                <a:effectLst/>
                <a:latin typeface="Times New Roman" panose="02020603050405020304" pitchFamily="18" charset="0"/>
                <a:ea typeface="Times New Roman" panose="02020603050405020304" pitchFamily="18" charset="0"/>
              </a:rPr>
              <a:t>This matches with our results that species richness was double that in small than in large. </a:t>
            </a:r>
          </a:p>
          <a:p>
            <a:pPr algn="just">
              <a:buNone/>
            </a:pPr>
            <a:endParaRPr lang="en-CA" sz="1800" dirty="0">
              <a:effectLst/>
              <a:latin typeface="Times New Roman" panose="02020603050405020304" pitchFamily="18" charset="0"/>
              <a:ea typeface="Times New Roman" panose="02020603050405020304" pitchFamily="18" charset="0"/>
            </a:endParaRPr>
          </a:p>
          <a:p>
            <a:pPr algn="just">
              <a:buNone/>
            </a:pPr>
            <a:r>
              <a:rPr lang="en-CA" sz="1800" dirty="0">
                <a:effectLst/>
                <a:latin typeface="Times New Roman" panose="02020603050405020304" pitchFamily="18" charset="0"/>
                <a:ea typeface="Times New Roman" panose="02020603050405020304" pitchFamily="18" charset="0"/>
              </a:rPr>
              <a:t>As small patches also have stable turnover, we see that species compositions do remain more constant. This means reduced competition prevents species loss, and buffers specialists from extinctions. </a:t>
            </a:r>
          </a:p>
        </p:txBody>
      </p:sp>
      <p:sp>
        <p:nvSpPr>
          <p:cNvPr id="4" name="Slide Number Placeholder 3"/>
          <p:cNvSpPr>
            <a:spLocks noGrp="1"/>
          </p:cNvSpPr>
          <p:nvPr>
            <p:ph type="sldNum" sz="quarter" idx="5"/>
          </p:nvPr>
        </p:nvSpPr>
        <p:spPr/>
        <p:txBody>
          <a:bodyPr/>
          <a:lstStyle/>
          <a:p>
            <a:fld id="{D5620419-6677-B24D-B0FE-4A83B7887B41}" type="slidenum">
              <a:rPr lang="en-CA" smtClean="0"/>
              <a:t>18</a:t>
            </a:fld>
            <a:endParaRPr lang="en-CA" dirty="0"/>
          </a:p>
        </p:txBody>
      </p:sp>
    </p:spTree>
    <p:extLst>
      <p:ext uri="{BB962C8B-B14F-4D97-AF65-F5344CB8AC3E}">
        <p14:creationId xmlns:p14="http://schemas.microsoft.com/office/powerpoint/2010/main" val="3848365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None/>
            </a:pPr>
            <a:r>
              <a:rPr lang="en-CA" sz="1800" dirty="0">
                <a:effectLst/>
                <a:latin typeface="Times New Roman" panose="02020603050405020304" pitchFamily="18" charset="0"/>
                <a:ea typeface="Times New Roman" panose="02020603050405020304" pitchFamily="18" charset="0"/>
              </a:rPr>
              <a:t>To summarize, the most striking trend observed was stabilized turnover, particularly in small patches and among specialists, indicating greater community stability, through their stepping-stone networks. </a:t>
            </a:r>
          </a:p>
          <a:p>
            <a:pPr algn="just">
              <a:buNone/>
            </a:pPr>
            <a:endParaRPr lang="en-CA" sz="1800" dirty="0">
              <a:effectLst/>
              <a:latin typeface="Times New Roman" panose="02020603050405020304" pitchFamily="18" charset="0"/>
              <a:ea typeface="Times New Roman" panose="02020603050405020304" pitchFamily="18" charset="0"/>
            </a:endParaRPr>
          </a:p>
          <a:p>
            <a:pPr algn="just">
              <a:buNone/>
            </a:pPr>
            <a:r>
              <a:rPr lang="en-CA" sz="1800" dirty="0">
                <a:effectLst/>
                <a:latin typeface="Times New Roman" panose="02020603050405020304" pitchFamily="18" charset="0"/>
                <a:ea typeface="Times New Roman" panose="02020603050405020304" pitchFamily="18" charset="0"/>
              </a:rPr>
              <a:t>Lower turnover suggests </a:t>
            </a:r>
            <a:r>
              <a:rPr lang="en-CA" sz="1800">
                <a:effectLst/>
                <a:latin typeface="Times New Roman" panose="02020603050405020304" pitchFamily="18" charset="0"/>
                <a:ea typeface="Times New Roman" panose="02020603050405020304" pitchFamily="18" charset="0"/>
              </a:rPr>
              <a:t>species sorting </a:t>
            </a:r>
            <a:r>
              <a:rPr lang="en-CA" sz="1800" dirty="0">
                <a:effectLst/>
                <a:latin typeface="Times New Roman" panose="02020603050405020304" pitchFamily="18" charset="0"/>
                <a:ea typeface="Times New Roman" panose="02020603050405020304" pitchFamily="18" charset="0"/>
              </a:rPr>
              <a:t>is the primary mechanism to maintaining biodiversity in fragmented landscapes. </a:t>
            </a:r>
          </a:p>
          <a:p>
            <a:pPr algn="just">
              <a:buNone/>
            </a:pPr>
            <a:endParaRPr lang="en-CA" sz="1800" dirty="0">
              <a:effectLst/>
              <a:latin typeface="Times New Roman" panose="02020603050405020304" pitchFamily="18" charset="0"/>
              <a:ea typeface="Times New Roman" panose="02020603050405020304" pitchFamily="18" charset="0"/>
            </a:endParaRPr>
          </a:p>
          <a:p>
            <a:pPr algn="just"/>
            <a:r>
              <a:rPr lang="en-CA" sz="1800" dirty="0">
                <a:effectLst/>
                <a:latin typeface="Times New Roman" panose="02020603050405020304" pitchFamily="18" charset="0"/>
                <a:ea typeface="Times New Roman" panose="02020603050405020304" pitchFamily="18" charset="0"/>
              </a:rPr>
              <a:t>Large patches experience more competition from generalists, leading to increased species replacement and higher instability on the patches over time.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CA" sz="1800" dirty="0">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Times New Roman" panose="02020603050405020304" pitchFamily="18" charset="0"/>
              </a:rPr>
              <a:t>Rather than moving around constantly within the patches, increased biodiversity in small patches comes from species sorting. </a:t>
            </a:r>
          </a:p>
          <a:p>
            <a:pPr algn="just"/>
            <a:endParaRPr lang="en-CA"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5620419-6677-B24D-B0FE-4A83B7887B41}" type="slidenum">
              <a:rPr lang="en-CA" smtClean="0"/>
              <a:t>19</a:t>
            </a:fld>
            <a:endParaRPr lang="en-CA" dirty="0"/>
          </a:p>
        </p:txBody>
      </p:sp>
    </p:spTree>
    <p:extLst>
      <p:ext uri="{BB962C8B-B14F-4D97-AF65-F5344CB8AC3E}">
        <p14:creationId xmlns:p14="http://schemas.microsoft.com/office/powerpoint/2010/main" val="3187654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CA" sz="1800" kern="0" dirty="0">
                <a:effectLst/>
                <a:latin typeface="Times New Roman" panose="02020603050405020304" pitchFamily="18" charset="0"/>
                <a:ea typeface="Times New Roman" panose="02020603050405020304" pitchFamily="18" charset="0"/>
                <a:cs typeface="Times New Roman" panose="02020603050405020304" pitchFamily="18" charset="0"/>
              </a:rPr>
              <a:t>Conservation efforts have historically prioritized large, reserves under the assumption that they best support biodiversity. </a:t>
            </a:r>
          </a:p>
          <a:p>
            <a:pPr algn="just"/>
            <a:r>
              <a:rPr lang="en-CA" sz="1800" kern="0" dirty="0">
                <a:effectLst/>
                <a:latin typeface="Times New Roman" panose="02020603050405020304" pitchFamily="18" charset="0"/>
                <a:ea typeface="Times New Roman" panose="02020603050405020304" pitchFamily="18" charset="0"/>
                <a:cs typeface="Times New Roman" panose="02020603050405020304" pitchFamily="18" charset="0"/>
              </a:rPr>
              <a:t>However, recent research challenges this idea, studies suggest that small patches may act as biodiversity reservoirs as they allow vulnerable species (specialists) to exist.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5620419-6677-B24D-B0FE-4A83B7887B41}" type="slidenum">
              <a:rPr lang="en-CA" smtClean="0"/>
              <a:t>2</a:t>
            </a:fld>
            <a:endParaRPr lang="en-CA" dirty="0"/>
          </a:p>
        </p:txBody>
      </p:sp>
    </p:spTree>
    <p:extLst>
      <p:ext uri="{BB962C8B-B14F-4D97-AF65-F5344CB8AC3E}">
        <p14:creationId xmlns:p14="http://schemas.microsoft.com/office/powerpoint/2010/main" val="1787095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None/>
            </a:pPr>
            <a:r>
              <a:rPr lang="en-CA" sz="1800" dirty="0">
                <a:effectLst/>
                <a:latin typeface="Times New Roman" panose="02020603050405020304" pitchFamily="18" charset="0"/>
                <a:ea typeface="Times New Roman" panose="02020603050405020304" pitchFamily="18" charset="0"/>
              </a:rPr>
              <a:t>Like all models, this simulation simplifies real-world complexity to focus on key ecological dynamics. </a:t>
            </a:r>
          </a:p>
          <a:p>
            <a:pPr algn="just">
              <a:buNone/>
            </a:pPr>
            <a:endParaRPr lang="en-CA" sz="1800" dirty="0">
              <a:effectLst/>
              <a:latin typeface="Times New Roman" panose="02020603050405020304" pitchFamily="18" charset="0"/>
              <a:ea typeface="Times New Roman" panose="02020603050405020304" pitchFamily="18" charset="0"/>
            </a:endParaRPr>
          </a:p>
          <a:p>
            <a:pPr algn="just"/>
            <a:r>
              <a:rPr lang="en-CA" sz="1800" dirty="0">
                <a:effectLst/>
                <a:latin typeface="Times New Roman" panose="02020603050405020304" pitchFamily="18" charset="0"/>
                <a:ea typeface="Times New Roman" panose="02020603050405020304" pitchFamily="18" charset="0"/>
              </a:rPr>
              <a:t>Climate change, habitat degradation, and other environmental stressors were not included, ofc additional factors could influence species persistence in fragmented landscapes.</a:t>
            </a:r>
          </a:p>
          <a:p>
            <a:pPr algn="just"/>
            <a:endParaRPr lang="en-CA" sz="1800" dirty="0">
              <a:effectLst/>
              <a:latin typeface="Times New Roman" panose="02020603050405020304" pitchFamily="18" charset="0"/>
              <a:ea typeface="Times New Roman" panose="02020603050405020304" pitchFamily="18" charset="0"/>
            </a:endParaRPr>
          </a:p>
          <a:p>
            <a:pPr algn="just"/>
            <a:r>
              <a:rPr lang="en-CA" sz="1800" dirty="0">
                <a:effectLst/>
                <a:latin typeface="Times New Roman" panose="02020603050405020304" pitchFamily="18" charset="0"/>
                <a:ea typeface="Times New Roman" panose="02020603050405020304" pitchFamily="18" charset="0"/>
              </a:rPr>
              <a:t>The model relies on fixed species traits for habitat preference and dispersal, whereas real species exhibit behavioral plasticity over time. </a:t>
            </a:r>
          </a:p>
        </p:txBody>
      </p:sp>
      <p:sp>
        <p:nvSpPr>
          <p:cNvPr id="4" name="Slide Number Placeholder 3"/>
          <p:cNvSpPr>
            <a:spLocks noGrp="1"/>
          </p:cNvSpPr>
          <p:nvPr>
            <p:ph type="sldNum" sz="quarter" idx="5"/>
          </p:nvPr>
        </p:nvSpPr>
        <p:spPr/>
        <p:txBody>
          <a:bodyPr/>
          <a:lstStyle/>
          <a:p>
            <a:fld id="{D5620419-6677-B24D-B0FE-4A83B7887B41}" type="slidenum">
              <a:rPr lang="en-CA" smtClean="0"/>
              <a:t>20</a:t>
            </a:fld>
            <a:endParaRPr lang="en-CA" dirty="0"/>
          </a:p>
        </p:txBody>
      </p:sp>
    </p:spTree>
    <p:extLst>
      <p:ext uri="{BB962C8B-B14F-4D97-AF65-F5344CB8AC3E}">
        <p14:creationId xmlns:p14="http://schemas.microsoft.com/office/powerpoint/2010/main" val="3386101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None/>
            </a:pPr>
            <a:r>
              <a:rPr lang="en-CA" sz="1800" dirty="0">
                <a:effectLst/>
                <a:latin typeface="Times New Roman" panose="02020603050405020304" pitchFamily="18" charset="0"/>
                <a:ea typeface="Times New Roman" panose="02020603050405020304" pitchFamily="18" charset="0"/>
              </a:rPr>
              <a:t>Empirical validation is essential to assess the real-world applicability of this model, so we can gather more data points to contrast with our results. </a:t>
            </a:r>
          </a:p>
          <a:p>
            <a:pPr algn="just">
              <a:buNone/>
            </a:pPr>
            <a:endParaRPr lang="en-CA" sz="1800" dirty="0">
              <a:effectLst/>
              <a:latin typeface="Times New Roman" panose="02020603050405020304" pitchFamily="18" charset="0"/>
              <a:ea typeface="Times New Roman" panose="02020603050405020304" pitchFamily="18" charset="0"/>
            </a:endParaRPr>
          </a:p>
          <a:p>
            <a:pPr algn="just">
              <a:buNone/>
            </a:pPr>
            <a:r>
              <a:rPr lang="en-CA" sz="1800" dirty="0">
                <a:effectLst/>
                <a:latin typeface="Times New Roman" panose="02020603050405020304" pitchFamily="18" charset="0"/>
                <a:ea typeface="Times New Roman" panose="02020603050405020304" pitchFamily="18" charset="0"/>
              </a:rPr>
              <a:t>Future research should examine whether these patterns hold across various ecosystems, including terrestrial, aquatic, and mixed landscapes. As well as the types of connectivity in these landscapes, that allows for species sorting mechanisms. </a:t>
            </a:r>
          </a:p>
          <a:p>
            <a:pPr algn="just">
              <a:buNone/>
            </a:pPr>
            <a:endParaRPr lang="en-CA" sz="1800" dirty="0">
              <a:effectLst/>
              <a:latin typeface="Times New Roman" panose="02020603050405020304" pitchFamily="18" charset="0"/>
              <a:ea typeface="Times New Roman" panose="02020603050405020304" pitchFamily="18" charset="0"/>
            </a:endParaRPr>
          </a:p>
          <a:p>
            <a:pPr algn="just"/>
            <a:r>
              <a:rPr lang="en-CA" sz="1800" dirty="0">
                <a:effectLst/>
                <a:latin typeface="Times New Roman" panose="02020603050405020304" pitchFamily="18" charset="0"/>
                <a:ea typeface="Times New Roman" panose="02020603050405020304" pitchFamily="18" charset="0"/>
              </a:rPr>
              <a:t>Lastly, climate change remains a critical yet unaccounted factor that could alter habitat dynamics and reshape the balance between specialists and generalists.</a:t>
            </a:r>
          </a:p>
        </p:txBody>
      </p:sp>
      <p:sp>
        <p:nvSpPr>
          <p:cNvPr id="4" name="Slide Number Placeholder 3"/>
          <p:cNvSpPr>
            <a:spLocks noGrp="1"/>
          </p:cNvSpPr>
          <p:nvPr>
            <p:ph type="sldNum" sz="quarter" idx="5"/>
          </p:nvPr>
        </p:nvSpPr>
        <p:spPr/>
        <p:txBody>
          <a:bodyPr/>
          <a:lstStyle/>
          <a:p>
            <a:fld id="{D5620419-6677-B24D-B0FE-4A83B7887B41}" type="slidenum">
              <a:rPr lang="en-CA" smtClean="0"/>
              <a:t>21</a:t>
            </a:fld>
            <a:endParaRPr lang="en-CA" dirty="0"/>
          </a:p>
        </p:txBody>
      </p:sp>
    </p:spTree>
    <p:extLst>
      <p:ext uri="{BB962C8B-B14F-4D97-AF65-F5344CB8AC3E}">
        <p14:creationId xmlns:p14="http://schemas.microsoft.com/office/powerpoint/2010/main" val="444227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None/>
            </a:pPr>
            <a:r>
              <a:rPr lang="en-CA" sz="1800" dirty="0">
                <a:effectLst/>
                <a:latin typeface="Times New Roman" panose="02020603050405020304" pitchFamily="18" charset="0"/>
                <a:ea typeface="Times New Roman" panose="02020603050405020304" pitchFamily="18" charset="0"/>
              </a:rPr>
              <a:t>Small patches are crucial for biodiversity retention and ecosystem complexity, not just as remnants of larger ecosystems.</a:t>
            </a:r>
          </a:p>
          <a:p>
            <a:pPr algn="just">
              <a:buNone/>
            </a:pPr>
            <a:endParaRPr lang="en-CA" sz="1800" dirty="0">
              <a:effectLst/>
              <a:latin typeface="Times New Roman" panose="02020603050405020304" pitchFamily="18" charset="0"/>
              <a:ea typeface="Times New Roman" panose="02020603050405020304" pitchFamily="18" charset="0"/>
            </a:endParaRPr>
          </a:p>
          <a:p>
            <a:pPr algn="just">
              <a:buNone/>
            </a:pPr>
            <a:endParaRPr lang="en-CA" sz="1800" dirty="0">
              <a:effectLst/>
              <a:latin typeface="Times New Roman" panose="02020603050405020304" pitchFamily="18" charset="0"/>
              <a:ea typeface="Times New Roman" panose="02020603050405020304" pitchFamily="18" charset="0"/>
            </a:endParaRPr>
          </a:p>
          <a:p>
            <a:pPr algn="just">
              <a:buNone/>
            </a:pPr>
            <a:r>
              <a:rPr lang="en-CA" sz="1800" dirty="0">
                <a:effectLst/>
                <a:latin typeface="Times New Roman" panose="02020603050405020304" pitchFamily="18" charset="0"/>
                <a:ea typeface="Times New Roman" panose="02020603050405020304" pitchFamily="18" charset="0"/>
              </a:rPr>
              <a:t>Species sorting is the dominant mechanism—specialists filter into stable niches, reducing competition.</a:t>
            </a:r>
          </a:p>
          <a:p>
            <a:pPr algn="just">
              <a:buNone/>
            </a:pPr>
            <a:endParaRPr lang="en-CA" sz="1800" dirty="0">
              <a:effectLst/>
              <a:latin typeface="Times New Roman" panose="02020603050405020304" pitchFamily="18" charset="0"/>
              <a:ea typeface="Times New Roman" panose="02020603050405020304" pitchFamily="18" charset="0"/>
            </a:endParaRPr>
          </a:p>
          <a:p>
            <a:pPr algn="just">
              <a:buNone/>
            </a:pPr>
            <a:r>
              <a:rPr lang="en-CA" sz="1800" dirty="0">
                <a:effectLst/>
                <a:latin typeface="Times New Roman" panose="02020603050405020304" pitchFamily="18" charset="0"/>
                <a:ea typeface="Times New Roman" panose="02020603050405020304" pitchFamily="18" charset="0"/>
              </a:rPr>
              <a:t>Large patches favor generalists, but mainly through competition, leading to high species turnover.</a:t>
            </a:r>
          </a:p>
          <a:p>
            <a:pPr algn="just">
              <a:buNone/>
            </a:pPr>
            <a:endParaRPr lang="en-CA" sz="1800" dirty="0">
              <a:effectLst/>
              <a:latin typeface="Times New Roman" panose="02020603050405020304" pitchFamily="18" charset="0"/>
              <a:ea typeface="Times New Roman" panose="02020603050405020304" pitchFamily="18" charset="0"/>
            </a:endParaRPr>
          </a:p>
          <a:p>
            <a:pPr algn="just">
              <a:buNone/>
            </a:pPr>
            <a:r>
              <a:rPr lang="en-CA" sz="1800" dirty="0">
                <a:effectLst/>
                <a:latin typeface="Times New Roman" panose="02020603050405020304" pitchFamily="18" charset="0"/>
                <a:ea typeface="Times New Roman" panose="02020603050405020304" pitchFamily="18" charset="0"/>
              </a:rPr>
              <a:t>Fragmentation can enhance species sorting, highlighting the need to balance conservation between large and small patches.</a:t>
            </a:r>
          </a:p>
          <a:p>
            <a:pPr algn="just">
              <a:buNone/>
            </a:pPr>
            <a:endParaRPr lang="en-CA" sz="1800" dirty="0">
              <a:effectLst/>
              <a:latin typeface="Times New Roman" panose="02020603050405020304" pitchFamily="18" charset="0"/>
              <a:ea typeface="Times New Roman" panose="02020603050405020304" pitchFamily="18" charset="0"/>
            </a:endParaRPr>
          </a:p>
          <a:p>
            <a:pPr algn="just"/>
            <a:r>
              <a:rPr lang="en-CA" sz="1800" dirty="0">
                <a:effectLst/>
                <a:latin typeface="Times New Roman" panose="02020603050405020304" pitchFamily="18" charset="0"/>
                <a:ea typeface="Times New Roman" panose="02020603050405020304" pitchFamily="18" charset="0"/>
              </a:rPr>
              <a:t>I hope this study inspires further research in this field, whether through advancing ecological modeling tools or conducting field studies to validate these findings.</a:t>
            </a:r>
          </a:p>
        </p:txBody>
      </p:sp>
      <p:sp>
        <p:nvSpPr>
          <p:cNvPr id="4" name="Slide Number Placeholder 3"/>
          <p:cNvSpPr>
            <a:spLocks noGrp="1"/>
          </p:cNvSpPr>
          <p:nvPr>
            <p:ph type="sldNum" sz="quarter" idx="5"/>
          </p:nvPr>
        </p:nvSpPr>
        <p:spPr/>
        <p:txBody>
          <a:bodyPr/>
          <a:lstStyle/>
          <a:p>
            <a:fld id="{D5620419-6677-B24D-B0FE-4A83B7887B41}" type="slidenum">
              <a:rPr lang="en-CA" smtClean="0"/>
              <a:t>22</a:t>
            </a:fld>
            <a:endParaRPr lang="en-CA" dirty="0"/>
          </a:p>
        </p:txBody>
      </p:sp>
    </p:spTree>
    <p:extLst>
      <p:ext uri="{BB962C8B-B14F-4D97-AF65-F5344CB8AC3E}">
        <p14:creationId xmlns:p14="http://schemas.microsoft.com/office/powerpoint/2010/main" val="143591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CA" sz="1800" dirty="0">
                <a:effectLst/>
                <a:latin typeface="Times New Roman" panose="02020603050405020304" pitchFamily="18" charset="0"/>
                <a:ea typeface="Times New Roman" panose="02020603050405020304" pitchFamily="18" charset="0"/>
              </a:rPr>
              <a:t>This project was incredibly exciting to work on, and cemented one of my first projects as a researcher. I would like to express my sincere gratitude to my supervisor, Dr. Jurek Kolasa, for his invaluable mentorship and guidance throughout this project and to all my lab members. </a:t>
            </a:r>
          </a:p>
          <a:p>
            <a:pPr algn="just"/>
            <a:r>
              <a:rPr lang="en-CA" sz="1800" dirty="0">
                <a:effectLst/>
                <a:latin typeface="Times New Roman" panose="02020603050405020304" pitchFamily="18" charset="0"/>
                <a:ea typeface="Times New Roman" panose="02020603050405020304" pitchFamily="18" charset="0"/>
              </a:rPr>
              <a:t>Thank you all for your attention! </a:t>
            </a:r>
          </a:p>
          <a:p>
            <a:endParaRPr lang="en-CA" dirty="0"/>
          </a:p>
          <a:p>
            <a:endParaRPr lang="en-CA" dirty="0"/>
          </a:p>
          <a:p>
            <a:endParaRPr lang="en-CA" dirty="0"/>
          </a:p>
          <a:p>
            <a:endParaRPr lang="en-CA" dirty="0"/>
          </a:p>
          <a:p>
            <a:pPr marL="742950" lvl="1" indent="-285750">
              <a:buFont typeface="Courier New" panose="02070309020205020404" pitchFamily="49" charset="0"/>
              <a:buChar char="o"/>
            </a:pPr>
            <a:r>
              <a:rPr lang="en-CA" sz="1100" dirty="0">
                <a:effectLst/>
                <a:latin typeface="Times New Roman" panose="02020603050405020304" pitchFamily="18" charset="0"/>
                <a:ea typeface="Times New Roman" panose="02020603050405020304" pitchFamily="18" charset="0"/>
              </a:rPr>
              <a:t>Turnover = number of lost species + number of gained species</a:t>
            </a:r>
            <a:endParaRPr lang="en-CA" sz="1200" dirty="0">
              <a:effectLst/>
              <a:latin typeface="Times New Roman" panose="02020603050405020304" pitchFamily="18" charset="0"/>
              <a:ea typeface="Times New Roman" panose="02020603050405020304" pitchFamily="18" charset="0"/>
            </a:endParaRPr>
          </a:p>
          <a:p>
            <a:pPr marL="742950" lvl="1" indent="-285750" algn="just">
              <a:buFont typeface="Courier New" panose="02070309020205020404" pitchFamily="49" charset="0"/>
              <a:buChar char="o"/>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In graphs = </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lvl="2" indent="-228600" algn="just">
              <a:buFont typeface="Wingdings" pitchFamily="2" charset="2"/>
              <a:buChar char=""/>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Patch density (total sum of inds per patch). </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lvl="2" indent="-228600" algn="just">
              <a:buFont typeface="Wingdings" pitchFamily="2" charset="2"/>
              <a:buChar char=""/>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Species richness is grouped by patch density and averaged at each density level. </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lvl="2" indent="-228600" algn="just">
              <a:buFont typeface="Wingdings" pitchFamily="2" charset="2"/>
              <a:buChar char=""/>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Species richness : </a:t>
            </a:r>
            <a:r>
              <a:rPr lang="en-CA" sz="1100" kern="100" dirty="0" err="1">
                <a:effectLst/>
                <a:latin typeface="Times New Roman" panose="02020603050405020304" pitchFamily="18" charset="0"/>
                <a:ea typeface="Aptos" panose="020B0004020202020204" pitchFamily="34" charset="0"/>
                <a:cs typeface="Times New Roman" panose="02020603050405020304" pitchFamily="18" charset="0"/>
              </a:rPr>
              <a:t>netlogo</a:t>
            </a: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(count unique species per patch + log as S or G), python (average richness per year and plot the mean S and G richness over time).</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lvl="2" indent="-228600" algn="just">
              <a:buFont typeface="Wingdings" pitchFamily="2" charset="2"/>
              <a:buChar char=""/>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Relative turnover = turnover/total species</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marL="1600200" lvl="3" indent="-228600" algn="just">
              <a:buFont typeface="Symbol" pitchFamily="2" charset="2"/>
              <a:buChar char=""/>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To compare variables without the bias of increased richness from species abundance, with specialists. Don’t want temporal turnover (over time), analysis to focus on habitat-driven species persistence, not time-dependent. </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lvl="2" indent="-228600" algn="just">
              <a:buFont typeface="Wingdings" pitchFamily="2" charset="2"/>
              <a:buChar char=""/>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Mean turnover = avg turnover across all patches for each year. </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lvl="2" indent="-228600" algn="just">
              <a:buFont typeface="Wingdings" pitchFamily="2" charset="2"/>
              <a:buChar char=""/>
            </a:pP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Species turnover = # of appearing </a:t>
            </a:r>
            <a:r>
              <a:rPr lang="en-CA" sz="1100" kern="100" dirty="0" err="1">
                <a:effectLst/>
                <a:latin typeface="Times New Roman" panose="02020603050405020304" pitchFamily="18" charset="0"/>
                <a:ea typeface="Aptos" panose="020B0004020202020204" pitchFamily="34" charset="0"/>
                <a:cs typeface="Times New Roman" panose="02020603050405020304" pitchFamily="18" charset="0"/>
              </a:rPr>
              <a:t>spe</a:t>
            </a: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 of disappearing </a:t>
            </a:r>
            <a:r>
              <a:rPr lang="en-CA" sz="1100" kern="100" dirty="0" err="1">
                <a:effectLst/>
                <a:latin typeface="Times New Roman" panose="02020603050405020304" pitchFamily="18" charset="0"/>
                <a:ea typeface="Aptos" panose="020B0004020202020204" pitchFamily="34" charset="0"/>
                <a:cs typeface="Times New Roman" panose="02020603050405020304" pitchFamily="18" charset="0"/>
              </a:rPr>
              <a:t>spe</a:t>
            </a:r>
            <a:r>
              <a:rPr lang="en-CA" sz="1100" kern="100" dirty="0">
                <a:effectLst/>
                <a:latin typeface="Times New Roman" panose="02020603050405020304" pitchFamily="18" charset="0"/>
                <a:ea typeface="Aptos" panose="020B0004020202020204" pitchFamily="34" charset="0"/>
                <a:cs typeface="Times New Roman" panose="02020603050405020304" pitchFamily="18" charset="0"/>
              </a:rPr>
              <a:t> / total # of spec observed </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D5620419-6677-B24D-B0FE-4A83B7887B41}" type="slidenum">
              <a:rPr lang="en-CA" smtClean="0"/>
              <a:t>23</a:t>
            </a:fld>
            <a:endParaRPr lang="en-CA" dirty="0"/>
          </a:p>
        </p:txBody>
      </p:sp>
    </p:spTree>
    <p:extLst>
      <p:ext uri="{BB962C8B-B14F-4D97-AF65-F5344CB8AC3E}">
        <p14:creationId xmlns:p14="http://schemas.microsoft.com/office/powerpoint/2010/main" val="1673774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3E5AA-257B-AF30-AA4D-7043219FFB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6C9F9C-4AB6-9730-ADB7-29538EB658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35D38A-B30E-6E67-9181-005009CA5B29}"/>
              </a:ext>
            </a:extLst>
          </p:cNvPr>
          <p:cNvSpPr>
            <a:spLocks noGrp="1"/>
          </p:cNvSpPr>
          <p:nvPr>
            <p:ph type="body" idx="1"/>
          </p:nvPr>
        </p:nvSpPr>
        <p:spPr/>
        <p:txBody>
          <a:bodyPr/>
          <a:lstStyle/>
          <a:p>
            <a:r>
              <a:rPr lang="en-CA" sz="1800" dirty="0">
                <a:effectLst/>
                <a:latin typeface="Times New Roman" panose="02020603050405020304" pitchFamily="18" charset="0"/>
                <a:ea typeface="Times New Roman" panose="02020603050405020304" pitchFamily="18" charset="0"/>
              </a:rPr>
              <a:t>Habitat fragmentation is often seen as a threat to biodiversity because it disrupts species movement, reduces genetic diversity, and increases extinction risk. </a:t>
            </a:r>
          </a:p>
          <a:p>
            <a:endParaRPr lang="en-CA" sz="1800" dirty="0">
              <a:effectLst/>
              <a:latin typeface="Times New Roman" panose="02020603050405020304" pitchFamily="18" charset="0"/>
              <a:ea typeface="Times New Roman" panose="02020603050405020304" pitchFamily="18" charset="0"/>
            </a:endParaRPr>
          </a:p>
          <a:p>
            <a:r>
              <a:rPr lang="en-CA" sz="1800" dirty="0">
                <a:effectLst/>
                <a:latin typeface="Times New Roman" panose="02020603050405020304" pitchFamily="18" charset="0"/>
                <a:ea typeface="Times New Roman" panose="02020603050405020304" pitchFamily="18" charset="0"/>
              </a:rPr>
              <a:t>However, despite these negative impacts, some studies, including my own, suggest that fragmentation can yield positive effects, including </a:t>
            </a:r>
          </a:p>
          <a:p>
            <a:pPr marL="285750" indent="-285750">
              <a:buFontTx/>
              <a:buChar char="-"/>
            </a:pPr>
            <a:r>
              <a:rPr lang="en-CA" sz="1800" dirty="0">
                <a:effectLst/>
                <a:latin typeface="Times New Roman" panose="02020603050405020304" pitchFamily="18" charset="0"/>
                <a:ea typeface="Times New Roman" panose="02020603050405020304" pitchFamily="18" charset="0"/>
              </a:rPr>
              <a:t>increase in connectivity between patches</a:t>
            </a:r>
          </a:p>
          <a:p>
            <a:pPr marL="285750" indent="-285750">
              <a:buFontTx/>
              <a:buChar char="-"/>
            </a:pPr>
            <a:r>
              <a:rPr lang="en-CA" sz="1800" dirty="0">
                <a:effectLst/>
                <a:latin typeface="Times New Roman" panose="02020603050405020304" pitchFamily="18" charset="0"/>
                <a:ea typeface="Times New Roman" panose="02020603050405020304" pitchFamily="18" charset="0"/>
              </a:rPr>
              <a:t>decrease in intra and interspecific competition.</a:t>
            </a:r>
          </a:p>
          <a:p>
            <a:pPr marL="285750" indent="-285750">
              <a:buFontTx/>
              <a:buChar char="-"/>
            </a:pPr>
            <a:r>
              <a:rPr lang="en-CA" sz="1800" dirty="0">
                <a:effectLst/>
                <a:latin typeface="Times New Roman" panose="02020603050405020304" pitchFamily="18" charset="0"/>
                <a:ea typeface="Times New Roman" panose="02020603050405020304" pitchFamily="18" charset="0"/>
              </a:rPr>
              <a:t>This raises an important question…..(next slide)</a:t>
            </a:r>
          </a:p>
        </p:txBody>
      </p:sp>
      <p:sp>
        <p:nvSpPr>
          <p:cNvPr id="4" name="Slide Number Placeholder 3">
            <a:extLst>
              <a:ext uri="{FF2B5EF4-FFF2-40B4-BE49-F238E27FC236}">
                <a16:creationId xmlns:a16="http://schemas.microsoft.com/office/drawing/2014/main" id="{F6611137-E0A2-C1F8-6702-D43C993F02E0}"/>
              </a:ext>
            </a:extLst>
          </p:cNvPr>
          <p:cNvSpPr>
            <a:spLocks noGrp="1"/>
          </p:cNvSpPr>
          <p:nvPr>
            <p:ph type="sldNum" sz="quarter" idx="5"/>
          </p:nvPr>
        </p:nvSpPr>
        <p:spPr/>
        <p:txBody>
          <a:bodyPr/>
          <a:lstStyle/>
          <a:p>
            <a:fld id="{D5620419-6677-B24D-B0FE-4A83B7887B41}" type="slidenum">
              <a:rPr lang="en-CA" smtClean="0"/>
              <a:t>3</a:t>
            </a:fld>
            <a:endParaRPr lang="en-CA" dirty="0"/>
          </a:p>
        </p:txBody>
      </p:sp>
    </p:spTree>
    <p:extLst>
      <p:ext uri="{BB962C8B-B14F-4D97-AF65-F5344CB8AC3E}">
        <p14:creationId xmlns:p14="http://schemas.microsoft.com/office/powerpoint/2010/main" val="2458497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effectLst/>
                <a:latin typeface="Times New Roman" panose="02020603050405020304" pitchFamily="18" charset="0"/>
                <a:ea typeface="Times New Roman" panose="02020603050405020304" pitchFamily="18" charset="0"/>
              </a:rPr>
              <a:t>Under what conditions do small and fragmented patches support higher biodiversity? </a:t>
            </a:r>
          </a:p>
        </p:txBody>
      </p:sp>
      <p:sp>
        <p:nvSpPr>
          <p:cNvPr id="4" name="Slide Number Placeholder 3"/>
          <p:cNvSpPr>
            <a:spLocks noGrp="1"/>
          </p:cNvSpPr>
          <p:nvPr>
            <p:ph type="sldNum" sz="quarter" idx="5"/>
          </p:nvPr>
        </p:nvSpPr>
        <p:spPr/>
        <p:txBody>
          <a:bodyPr/>
          <a:lstStyle/>
          <a:p>
            <a:fld id="{D5620419-6677-B24D-B0FE-4A83B7887B41}" type="slidenum">
              <a:rPr lang="en-CA" smtClean="0"/>
              <a:t>4</a:t>
            </a:fld>
            <a:endParaRPr lang="en-CA" dirty="0"/>
          </a:p>
        </p:txBody>
      </p:sp>
    </p:spTree>
    <p:extLst>
      <p:ext uri="{BB962C8B-B14F-4D97-AF65-F5344CB8AC3E}">
        <p14:creationId xmlns:p14="http://schemas.microsoft.com/office/powerpoint/2010/main" val="3441537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effectLst/>
                <a:latin typeface="Times New Roman" panose="02020603050405020304" pitchFamily="18" charset="0"/>
                <a:ea typeface="Times New Roman" panose="02020603050405020304" pitchFamily="18" charset="0"/>
              </a:rPr>
              <a:t>We investigate this question through two key lenses: patch size and species specialization</a:t>
            </a:r>
          </a:p>
          <a:p>
            <a:endParaRPr lang="en-CA" sz="1800" dirty="0">
              <a:effectLst/>
              <a:latin typeface="Times New Roman" panose="02020603050405020304" pitchFamily="18" charset="0"/>
              <a:ea typeface="Times New Roman" panose="02020603050405020304" pitchFamily="18" charset="0"/>
            </a:endParaRPr>
          </a:p>
          <a:p>
            <a:r>
              <a:rPr lang="en-CA" sz="1800" dirty="0">
                <a:effectLst/>
                <a:latin typeface="Times New Roman" panose="02020603050405020304" pitchFamily="18" charset="0"/>
                <a:ea typeface="Times New Roman" panose="02020603050405020304" pitchFamily="18" charset="0"/>
              </a:rPr>
              <a:t>Examined the patterns they yielded in response to habitat fragmentation.</a:t>
            </a:r>
          </a:p>
        </p:txBody>
      </p:sp>
      <p:sp>
        <p:nvSpPr>
          <p:cNvPr id="4" name="Slide Number Placeholder 3"/>
          <p:cNvSpPr>
            <a:spLocks noGrp="1"/>
          </p:cNvSpPr>
          <p:nvPr>
            <p:ph type="sldNum" sz="quarter" idx="5"/>
          </p:nvPr>
        </p:nvSpPr>
        <p:spPr/>
        <p:txBody>
          <a:bodyPr/>
          <a:lstStyle/>
          <a:p>
            <a:fld id="{D5620419-6677-B24D-B0FE-4A83B7887B41}" type="slidenum">
              <a:rPr lang="en-CA" smtClean="0"/>
              <a:t>5</a:t>
            </a:fld>
            <a:endParaRPr lang="en-CA" dirty="0"/>
          </a:p>
        </p:txBody>
      </p:sp>
    </p:spTree>
    <p:extLst>
      <p:ext uri="{BB962C8B-B14F-4D97-AF65-F5344CB8AC3E}">
        <p14:creationId xmlns:p14="http://schemas.microsoft.com/office/powerpoint/2010/main" val="2324352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effectLst/>
                <a:latin typeface="Times New Roman" panose="02020603050405020304" pitchFamily="18" charset="0"/>
                <a:ea typeface="Times New Roman" panose="02020603050405020304" pitchFamily="18" charset="0"/>
              </a:rPr>
              <a:t>To understand biodiversity in fragmented habitats, we model a metacommunity. Which views species as part of a network across multiple habitat patches, connected by dispersal. </a:t>
            </a:r>
          </a:p>
          <a:p>
            <a:endParaRPr lang="en-CA" sz="1800" dirty="0">
              <a:effectLst/>
              <a:latin typeface="Times New Roman" panose="02020603050405020304" pitchFamily="18" charset="0"/>
              <a:ea typeface="Times New Roman" panose="02020603050405020304" pitchFamily="18" charset="0"/>
            </a:endParaRPr>
          </a:p>
          <a:p>
            <a:r>
              <a:rPr lang="en-CA" sz="1800" dirty="0">
                <a:effectLst/>
                <a:latin typeface="Times New Roman" panose="02020603050405020304" pitchFamily="18" charset="0"/>
                <a:ea typeface="Times New Roman" panose="02020603050405020304" pitchFamily="18" charset="0"/>
              </a:rPr>
              <a:t>Rather than being confined to one patch, species move, interact, and respond to their environment at the landscape level.</a:t>
            </a:r>
          </a:p>
        </p:txBody>
      </p:sp>
      <p:sp>
        <p:nvSpPr>
          <p:cNvPr id="4" name="Slide Number Placeholder 3"/>
          <p:cNvSpPr>
            <a:spLocks noGrp="1"/>
          </p:cNvSpPr>
          <p:nvPr>
            <p:ph type="sldNum" sz="quarter" idx="5"/>
          </p:nvPr>
        </p:nvSpPr>
        <p:spPr/>
        <p:txBody>
          <a:bodyPr/>
          <a:lstStyle/>
          <a:p>
            <a:fld id="{D5620419-6677-B24D-B0FE-4A83B7887B41}" type="slidenum">
              <a:rPr lang="en-CA" smtClean="0"/>
              <a:t>6</a:t>
            </a:fld>
            <a:endParaRPr lang="en-CA" dirty="0"/>
          </a:p>
        </p:txBody>
      </p:sp>
    </p:spTree>
    <p:extLst>
      <p:ext uri="{BB962C8B-B14F-4D97-AF65-F5344CB8AC3E}">
        <p14:creationId xmlns:p14="http://schemas.microsoft.com/office/powerpoint/2010/main" val="1295289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Aptos" panose="020B0004020202020204" pitchFamily="34" charset="0"/>
              </a:rPr>
              <a:t>When discussing patch sizes, there are a few crucial differences amongst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effectLst/>
              <a:latin typeface="Times New Roman" panose="02020603050405020304" pitchFamily="18" charset="0"/>
              <a:ea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Aptos" panose="020B0004020202020204" pitchFamily="34" charset="0"/>
              </a:rPr>
              <a:t>Large patches, characterized by low fragmentation, tend to be generalist-dominated due to high competition and a greater carrying capacity.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Aptos" panose="020B0004020202020204" pitchFamily="34" charset="0"/>
              </a:rPr>
              <a:t>Meaning they can hold more species, and it is more challenging for specialists to persists.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effectLst/>
              <a:latin typeface="Times New Roman" panose="02020603050405020304" pitchFamily="18" charset="0"/>
              <a:ea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Aptos" panose="020B0004020202020204" pitchFamily="34" charset="0"/>
              </a:rPr>
              <a:t>In contrast, smaller patches have higher fragmentation, offering lower competition. This is an environment specialists prefer.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Aptos" panose="020B0004020202020204" pitchFamily="34" charset="0"/>
              </a:rPr>
              <a:t>However, species are constrained by strong dependence on specific habitat conditions. </a:t>
            </a:r>
          </a:p>
          <a:p>
            <a:endParaRPr lang="en-CA"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5620419-6677-B24D-B0FE-4A83B7887B41}" type="slidenum">
              <a:rPr lang="en-CA" smtClean="0"/>
              <a:t>7</a:t>
            </a:fld>
            <a:endParaRPr lang="en-CA" dirty="0"/>
          </a:p>
        </p:txBody>
      </p:sp>
    </p:spTree>
    <p:extLst>
      <p:ext uri="{BB962C8B-B14F-4D97-AF65-F5344CB8AC3E}">
        <p14:creationId xmlns:p14="http://schemas.microsoft.com/office/powerpoint/2010/main" val="3454757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None/>
            </a:pPr>
            <a:r>
              <a:rPr lang="en-CA" sz="1800" dirty="0">
                <a:effectLst/>
                <a:latin typeface="Times New Roman" panose="02020603050405020304" pitchFamily="18" charset="0"/>
                <a:ea typeface="Aptos" panose="020B0004020202020204" pitchFamily="34" charset="0"/>
              </a:rPr>
              <a:t>In ecology, designating a species as a specialist or a generalist refers to how much a species depends on a specific diet or habitat. </a:t>
            </a:r>
          </a:p>
          <a:p>
            <a:pPr algn="just">
              <a:buNone/>
            </a:pPr>
            <a:endParaRPr lang="en-CA" sz="1800" dirty="0">
              <a:effectLst/>
              <a:latin typeface="Times New Roman" panose="02020603050405020304" pitchFamily="18" charset="0"/>
              <a:ea typeface="Aptos" panose="020B0004020202020204" pitchFamily="34" charset="0"/>
            </a:endParaRPr>
          </a:p>
          <a:p>
            <a:pPr algn="just"/>
            <a:r>
              <a:rPr lang="en-CA" sz="1800" dirty="0">
                <a:effectLst/>
                <a:latin typeface="Times New Roman" panose="02020603050405020304" pitchFamily="18" charset="0"/>
                <a:ea typeface="Aptos" panose="020B0004020202020204" pitchFamily="34" charset="0"/>
              </a:rPr>
              <a:t>A classic example of a specialist is the koala, which is highly selective and depends on a limited range of resources for survival.</a:t>
            </a:r>
          </a:p>
          <a:p>
            <a:pPr algn="just"/>
            <a:endParaRPr lang="en-CA" sz="1800" dirty="0">
              <a:effectLst/>
              <a:latin typeface="Times New Roman" panose="02020603050405020304" pitchFamily="18" charset="0"/>
              <a:ea typeface="Aptos" panose="020B0004020202020204" pitchFamily="34" charset="0"/>
            </a:endParaRPr>
          </a:p>
          <a:p>
            <a:pPr algn="just"/>
            <a:r>
              <a:rPr lang="en-CA" sz="1800" dirty="0">
                <a:effectLst/>
                <a:latin typeface="Times New Roman" panose="02020603050405020304" pitchFamily="18" charset="0"/>
                <a:ea typeface="Aptos" panose="020B0004020202020204" pitchFamily="34" charset="0"/>
              </a:rPr>
              <a:t>In contrast, a generalist like the coyote is highly adaptable, thriving in diverse environments—from forests to cities—by utilizing a wide variety of food sources.</a:t>
            </a:r>
            <a:endParaRPr lang="en-CA" sz="1800" dirty="0">
              <a:effectLst/>
              <a:latin typeface="Times New Roman" panose="02020603050405020304" pitchFamily="18" charset="0"/>
              <a:ea typeface="Times New Roman" panose="02020603050405020304" pitchFamily="18" charset="0"/>
            </a:endParaRPr>
          </a:p>
          <a:p>
            <a:pPr algn="just"/>
            <a:endParaRPr lang="en-CA"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5620419-6677-B24D-B0FE-4A83B7887B41}" type="slidenum">
              <a:rPr lang="en-CA" smtClean="0"/>
              <a:t>8</a:t>
            </a:fld>
            <a:endParaRPr lang="en-CA" dirty="0"/>
          </a:p>
        </p:txBody>
      </p:sp>
    </p:spTree>
    <p:extLst>
      <p:ext uri="{BB962C8B-B14F-4D97-AF65-F5344CB8AC3E}">
        <p14:creationId xmlns:p14="http://schemas.microsoft.com/office/powerpoint/2010/main" val="3113667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effectLst/>
                <a:latin typeface="Times New Roman" panose="02020603050405020304" pitchFamily="18" charset="0"/>
                <a:ea typeface="Aptos" panose="020B0004020202020204" pitchFamily="34" charset="0"/>
              </a:rPr>
              <a:t>We used a simulation, as it serves as a computation laboratory; allowing precise control over ecological variables that would take decades to study in the wild. </a:t>
            </a:r>
            <a:endParaRPr lang="en-CA" sz="1800" dirty="0">
              <a:effectLst/>
              <a:latin typeface="Times New Roman" panose="02020603050405020304" pitchFamily="18" charset="0"/>
              <a:ea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D5620419-6677-B24D-B0FE-4A83B7887B41}" type="slidenum">
              <a:rPr lang="en-CA" smtClean="0"/>
              <a:t>9</a:t>
            </a:fld>
            <a:endParaRPr lang="en-CA" dirty="0"/>
          </a:p>
        </p:txBody>
      </p:sp>
    </p:spTree>
    <p:extLst>
      <p:ext uri="{BB962C8B-B14F-4D97-AF65-F5344CB8AC3E}">
        <p14:creationId xmlns:p14="http://schemas.microsoft.com/office/powerpoint/2010/main" val="2536270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316A5-EFFC-29F5-11F2-8A0548A488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D692B44E-940A-491B-0ACC-9240144041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CE4848B0-469A-AADD-74A4-E9CFCA37FC9F}"/>
              </a:ext>
            </a:extLst>
          </p:cNvPr>
          <p:cNvSpPr>
            <a:spLocks noGrp="1"/>
          </p:cNvSpPr>
          <p:nvPr>
            <p:ph type="dt" sz="half" idx="10"/>
          </p:nvPr>
        </p:nvSpPr>
        <p:spPr/>
        <p:txBody>
          <a:bodyPr/>
          <a:lstStyle/>
          <a:p>
            <a:fld id="{CDA1D2D1-72C7-604D-AECB-7D3B13466A4C}" type="datetime1">
              <a:rPr lang="en-CA" smtClean="0"/>
              <a:t>2025-03-20</a:t>
            </a:fld>
            <a:endParaRPr lang="en-CA" dirty="0"/>
          </a:p>
        </p:txBody>
      </p:sp>
      <p:sp>
        <p:nvSpPr>
          <p:cNvPr id="5" name="Footer Placeholder 4">
            <a:extLst>
              <a:ext uri="{FF2B5EF4-FFF2-40B4-BE49-F238E27FC236}">
                <a16:creationId xmlns:a16="http://schemas.microsoft.com/office/drawing/2014/main" id="{2C8C5ECF-7E7D-B641-F00C-3F67F954488A}"/>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CC03B167-D92F-B4A6-83DC-451AC4599EA0}"/>
              </a:ext>
            </a:extLst>
          </p:cNvPr>
          <p:cNvSpPr>
            <a:spLocks noGrp="1"/>
          </p:cNvSpPr>
          <p:nvPr>
            <p:ph type="sldNum" sz="quarter" idx="12"/>
          </p:nvPr>
        </p:nvSpPr>
        <p:spPr/>
        <p:txBody>
          <a:bodyPr/>
          <a:lstStyle/>
          <a:p>
            <a:fld id="{3D5A0A89-2D74-E347-8A8A-90652E3D8FA5}" type="slidenum">
              <a:rPr lang="en-CA" smtClean="0"/>
              <a:t>‹#›</a:t>
            </a:fld>
            <a:endParaRPr lang="en-CA" dirty="0"/>
          </a:p>
        </p:txBody>
      </p:sp>
    </p:spTree>
    <p:extLst>
      <p:ext uri="{BB962C8B-B14F-4D97-AF65-F5344CB8AC3E}">
        <p14:creationId xmlns:p14="http://schemas.microsoft.com/office/powerpoint/2010/main" val="4033888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ABF31-99C0-D20B-F42B-640F9A773FF2}"/>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2B8C7BD-2ACE-C8F7-9541-63F3400EC0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10054BA-BEEF-D93C-F8BF-9E64DC6B7D23}"/>
              </a:ext>
            </a:extLst>
          </p:cNvPr>
          <p:cNvSpPr>
            <a:spLocks noGrp="1"/>
          </p:cNvSpPr>
          <p:nvPr>
            <p:ph type="dt" sz="half" idx="10"/>
          </p:nvPr>
        </p:nvSpPr>
        <p:spPr/>
        <p:txBody>
          <a:bodyPr/>
          <a:lstStyle/>
          <a:p>
            <a:fld id="{18EDA77F-2D11-E044-AFC4-70986A4F1FB6}" type="datetime1">
              <a:rPr lang="en-CA" smtClean="0"/>
              <a:t>2025-03-20</a:t>
            </a:fld>
            <a:endParaRPr lang="en-CA" dirty="0"/>
          </a:p>
        </p:txBody>
      </p:sp>
      <p:sp>
        <p:nvSpPr>
          <p:cNvPr id="5" name="Footer Placeholder 4">
            <a:extLst>
              <a:ext uri="{FF2B5EF4-FFF2-40B4-BE49-F238E27FC236}">
                <a16:creationId xmlns:a16="http://schemas.microsoft.com/office/drawing/2014/main" id="{234C82A0-0EBB-CADB-83C1-99F78859E367}"/>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9E653E9D-8F17-4C43-D223-56D2181EEC20}"/>
              </a:ext>
            </a:extLst>
          </p:cNvPr>
          <p:cNvSpPr>
            <a:spLocks noGrp="1"/>
          </p:cNvSpPr>
          <p:nvPr>
            <p:ph type="sldNum" sz="quarter" idx="12"/>
          </p:nvPr>
        </p:nvSpPr>
        <p:spPr/>
        <p:txBody>
          <a:bodyPr/>
          <a:lstStyle/>
          <a:p>
            <a:fld id="{3D5A0A89-2D74-E347-8A8A-90652E3D8FA5}" type="slidenum">
              <a:rPr lang="en-CA" smtClean="0"/>
              <a:t>‹#›</a:t>
            </a:fld>
            <a:endParaRPr lang="en-CA" dirty="0"/>
          </a:p>
        </p:txBody>
      </p:sp>
    </p:spTree>
    <p:extLst>
      <p:ext uri="{BB962C8B-B14F-4D97-AF65-F5344CB8AC3E}">
        <p14:creationId xmlns:p14="http://schemas.microsoft.com/office/powerpoint/2010/main" val="3795887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EF5C65-5A1B-1D86-BE0F-AC6B01906E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A1D8AE9-832E-40BA-D377-A50D343CEA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4A7A130-35B5-41A5-0FBB-C87A79963DA7}"/>
              </a:ext>
            </a:extLst>
          </p:cNvPr>
          <p:cNvSpPr>
            <a:spLocks noGrp="1"/>
          </p:cNvSpPr>
          <p:nvPr>
            <p:ph type="dt" sz="half" idx="10"/>
          </p:nvPr>
        </p:nvSpPr>
        <p:spPr/>
        <p:txBody>
          <a:bodyPr/>
          <a:lstStyle/>
          <a:p>
            <a:fld id="{724105DB-34A0-BA43-9B48-83E4092E6DAC}" type="datetime1">
              <a:rPr lang="en-CA" smtClean="0"/>
              <a:t>2025-03-20</a:t>
            </a:fld>
            <a:endParaRPr lang="en-CA" dirty="0"/>
          </a:p>
        </p:txBody>
      </p:sp>
      <p:sp>
        <p:nvSpPr>
          <p:cNvPr id="5" name="Footer Placeholder 4">
            <a:extLst>
              <a:ext uri="{FF2B5EF4-FFF2-40B4-BE49-F238E27FC236}">
                <a16:creationId xmlns:a16="http://schemas.microsoft.com/office/drawing/2014/main" id="{09E08F36-9792-27AB-A5CC-4C3C28985D86}"/>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1E2F879F-323C-E15C-6914-155AD998C79E}"/>
              </a:ext>
            </a:extLst>
          </p:cNvPr>
          <p:cNvSpPr>
            <a:spLocks noGrp="1"/>
          </p:cNvSpPr>
          <p:nvPr>
            <p:ph type="sldNum" sz="quarter" idx="12"/>
          </p:nvPr>
        </p:nvSpPr>
        <p:spPr/>
        <p:txBody>
          <a:bodyPr/>
          <a:lstStyle/>
          <a:p>
            <a:fld id="{3D5A0A89-2D74-E347-8A8A-90652E3D8FA5}" type="slidenum">
              <a:rPr lang="en-CA" smtClean="0"/>
              <a:t>‹#›</a:t>
            </a:fld>
            <a:endParaRPr lang="en-CA" dirty="0"/>
          </a:p>
        </p:txBody>
      </p:sp>
    </p:spTree>
    <p:extLst>
      <p:ext uri="{BB962C8B-B14F-4D97-AF65-F5344CB8AC3E}">
        <p14:creationId xmlns:p14="http://schemas.microsoft.com/office/powerpoint/2010/main" val="612101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11BF7-ABD7-8737-9840-ED5F1F2C904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53E635C-BA98-5FF5-695F-42C8B9F958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83CED66-65F6-4FED-3B02-885720CAA76A}"/>
              </a:ext>
            </a:extLst>
          </p:cNvPr>
          <p:cNvSpPr>
            <a:spLocks noGrp="1"/>
          </p:cNvSpPr>
          <p:nvPr>
            <p:ph type="dt" sz="half" idx="10"/>
          </p:nvPr>
        </p:nvSpPr>
        <p:spPr/>
        <p:txBody>
          <a:bodyPr/>
          <a:lstStyle/>
          <a:p>
            <a:fld id="{C4EF7180-7755-4E46-8F95-525857D9A0B0}" type="datetime1">
              <a:rPr lang="en-CA" smtClean="0"/>
              <a:t>2025-03-20</a:t>
            </a:fld>
            <a:endParaRPr lang="en-CA" dirty="0"/>
          </a:p>
        </p:txBody>
      </p:sp>
      <p:sp>
        <p:nvSpPr>
          <p:cNvPr id="5" name="Footer Placeholder 4">
            <a:extLst>
              <a:ext uri="{FF2B5EF4-FFF2-40B4-BE49-F238E27FC236}">
                <a16:creationId xmlns:a16="http://schemas.microsoft.com/office/drawing/2014/main" id="{0B9DCADD-E57E-F9E3-D05C-E8CD4AE0EA49}"/>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FAA2C58F-AE30-AB39-EE85-949271E6CE2D}"/>
              </a:ext>
            </a:extLst>
          </p:cNvPr>
          <p:cNvSpPr>
            <a:spLocks noGrp="1"/>
          </p:cNvSpPr>
          <p:nvPr>
            <p:ph type="sldNum" sz="quarter" idx="12"/>
          </p:nvPr>
        </p:nvSpPr>
        <p:spPr/>
        <p:txBody>
          <a:bodyPr/>
          <a:lstStyle/>
          <a:p>
            <a:fld id="{3D5A0A89-2D74-E347-8A8A-90652E3D8FA5}" type="slidenum">
              <a:rPr lang="en-CA" smtClean="0"/>
              <a:t>‹#›</a:t>
            </a:fld>
            <a:endParaRPr lang="en-CA" dirty="0"/>
          </a:p>
        </p:txBody>
      </p:sp>
    </p:spTree>
    <p:extLst>
      <p:ext uri="{BB962C8B-B14F-4D97-AF65-F5344CB8AC3E}">
        <p14:creationId xmlns:p14="http://schemas.microsoft.com/office/powerpoint/2010/main" val="1333073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00979-46BB-DE41-7BEF-1BB46CA060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66D675B-F349-A133-DDCA-B861164F1CB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37B202-78F5-1C36-5222-95D0496C0614}"/>
              </a:ext>
            </a:extLst>
          </p:cNvPr>
          <p:cNvSpPr>
            <a:spLocks noGrp="1"/>
          </p:cNvSpPr>
          <p:nvPr>
            <p:ph type="dt" sz="half" idx="10"/>
          </p:nvPr>
        </p:nvSpPr>
        <p:spPr/>
        <p:txBody>
          <a:bodyPr/>
          <a:lstStyle/>
          <a:p>
            <a:fld id="{442A4190-1531-3E43-9CD3-D300DD88CE43}" type="datetime1">
              <a:rPr lang="en-CA" smtClean="0"/>
              <a:t>2025-03-20</a:t>
            </a:fld>
            <a:endParaRPr lang="en-CA" dirty="0"/>
          </a:p>
        </p:txBody>
      </p:sp>
      <p:sp>
        <p:nvSpPr>
          <p:cNvPr id="5" name="Footer Placeholder 4">
            <a:extLst>
              <a:ext uri="{FF2B5EF4-FFF2-40B4-BE49-F238E27FC236}">
                <a16:creationId xmlns:a16="http://schemas.microsoft.com/office/drawing/2014/main" id="{3EC73786-3FCA-ABFF-24F4-D3AE107CCF35}"/>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31CAABF9-E7D7-25A4-8AB5-E1CD27D11DE9}"/>
              </a:ext>
            </a:extLst>
          </p:cNvPr>
          <p:cNvSpPr>
            <a:spLocks noGrp="1"/>
          </p:cNvSpPr>
          <p:nvPr>
            <p:ph type="sldNum" sz="quarter" idx="12"/>
          </p:nvPr>
        </p:nvSpPr>
        <p:spPr/>
        <p:txBody>
          <a:bodyPr/>
          <a:lstStyle/>
          <a:p>
            <a:fld id="{3D5A0A89-2D74-E347-8A8A-90652E3D8FA5}" type="slidenum">
              <a:rPr lang="en-CA" smtClean="0"/>
              <a:t>‹#›</a:t>
            </a:fld>
            <a:endParaRPr lang="en-CA" dirty="0"/>
          </a:p>
        </p:txBody>
      </p:sp>
    </p:spTree>
    <p:extLst>
      <p:ext uri="{BB962C8B-B14F-4D97-AF65-F5344CB8AC3E}">
        <p14:creationId xmlns:p14="http://schemas.microsoft.com/office/powerpoint/2010/main" val="2256954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933E0-2355-AD38-DAE1-6C33D7073F5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9E65C2D-5460-5102-B29C-4FBF64403B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CCBF9F0-9BDC-8858-B754-1EF113547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43A0057-2BA6-0D30-3EEE-39B253D83277}"/>
              </a:ext>
            </a:extLst>
          </p:cNvPr>
          <p:cNvSpPr>
            <a:spLocks noGrp="1"/>
          </p:cNvSpPr>
          <p:nvPr>
            <p:ph type="dt" sz="half" idx="10"/>
          </p:nvPr>
        </p:nvSpPr>
        <p:spPr/>
        <p:txBody>
          <a:bodyPr/>
          <a:lstStyle/>
          <a:p>
            <a:fld id="{BCE50E5A-D903-BB45-9172-2E67BE5BD3A1}" type="datetime1">
              <a:rPr lang="en-CA" smtClean="0"/>
              <a:t>2025-03-20</a:t>
            </a:fld>
            <a:endParaRPr lang="en-CA" dirty="0"/>
          </a:p>
        </p:txBody>
      </p:sp>
      <p:sp>
        <p:nvSpPr>
          <p:cNvPr id="6" name="Footer Placeholder 5">
            <a:extLst>
              <a:ext uri="{FF2B5EF4-FFF2-40B4-BE49-F238E27FC236}">
                <a16:creationId xmlns:a16="http://schemas.microsoft.com/office/drawing/2014/main" id="{87322339-10F9-BCAA-788C-CA4D9E539059}"/>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4A8EAD03-03C2-0DF5-C130-C3EC77B1F9C2}"/>
              </a:ext>
            </a:extLst>
          </p:cNvPr>
          <p:cNvSpPr>
            <a:spLocks noGrp="1"/>
          </p:cNvSpPr>
          <p:nvPr>
            <p:ph type="sldNum" sz="quarter" idx="12"/>
          </p:nvPr>
        </p:nvSpPr>
        <p:spPr/>
        <p:txBody>
          <a:bodyPr/>
          <a:lstStyle/>
          <a:p>
            <a:fld id="{3D5A0A89-2D74-E347-8A8A-90652E3D8FA5}" type="slidenum">
              <a:rPr lang="en-CA" smtClean="0"/>
              <a:t>‹#›</a:t>
            </a:fld>
            <a:endParaRPr lang="en-CA" dirty="0"/>
          </a:p>
        </p:txBody>
      </p:sp>
    </p:spTree>
    <p:extLst>
      <p:ext uri="{BB962C8B-B14F-4D97-AF65-F5344CB8AC3E}">
        <p14:creationId xmlns:p14="http://schemas.microsoft.com/office/powerpoint/2010/main" val="3417093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A7E3-1B92-A510-770D-CDBE87520511}"/>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F1D9140-FE6B-1B86-F36E-81154818A4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539998-F44A-0141-4198-4608CA79D1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ABB1939-43B8-976C-8573-7772EFCFB1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2DE1DF-CD00-42C5-412D-E43162618D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F819A3BA-6C21-F477-B127-7F2AA9C02651}"/>
              </a:ext>
            </a:extLst>
          </p:cNvPr>
          <p:cNvSpPr>
            <a:spLocks noGrp="1"/>
          </p:cNvSpPr>
          <p:nvPr>
            <p:ph type="dt" sz="half" idx="10"/>
          </p:nvPr>
        </p:nvSpPr>
        <p:spPr/>
        <p:txBody>
          <a:bodyPr/>
          <a:lstStyle/>
          <a:p>
            <a:fld id="{E57882DA-A3AF-BB4D-9B4A-0FB4A18BECE0}" type="datetime1">
              <a:rPr lang="en-CA" smtClean="0"/>
              <a:t>2025-03-20</a:t>
            </a:fld>
            <a:endParaRPr lang="en-CA" dirty="0"/>
          </a:p>
        </p:txBody>
      </p:sp>
      <p:sp>
        <p:nvSpPr>
          <p:cNvPr id="8" name="Footer Placeholder 7">
            <a:extLst>
              <a:ext uri="{FF2B5EF4-FFF2-40B4-BE49-F238E27FC236}">
                <a16:creationId xmlns:a16="http://schemas.microsoft.com/office/drawing/2014/main" id="{15489D96-49A9-1469-84CA-692F0BA0B6F5}"/>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12F5F1D9-74CB-E730-484C-C8233E67DF7B}"/>
              </a:ext>
            </a:extLst>
          </p:cNvPr>
          <p:cNvSpPr>
            <a:spLocks noGrp="1"/>
          </p:cNvSpPr>
          <p:nvPr>
            <p:ph type="sldNum" sz="quarter" idx="12"/>
          </p:nvPr>
        </p:nvSpPr>
        <p:spPr/>
        <p:txBody>
          <a:bodyPr/>
          <a:lstStyle/>
          <a:p>
            <a:fld id="{3D5A0A89-2D74-E347-8A8A-90652E3D8FA5}" type="slidenum">
              <a:rPr lang="en-CA" smtClean="0"/>
              <a:t>‹#›</a:t>
            </a:fld>
            <a:endParaRPr lang="en-CA" dirty="0"/>
          </a:p>
        </p:txBody>
      </p:sp>
    </p:spTree>
    <p:extLst>
      <p:ext uri="{BB962C8B-B14F-4D97-AF65-F5344CB8AC3E}">
        <p14:creationId xmlns:p14="http://schemas.microsoft.com/office/powerpoint/2010/main" val="2360599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3AA1C-8C76-A79E-1915-69F81A87561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3936AB85-E7FB-F6F6-5DE4-0AB43624C5E8}"/>
              </a:ext>
            </a:extLst>
          </p:cNvPr>
          <p:cNvSpPr>
            <a:spLocks noGrp="1"/>
          </p:cNvSpPr>
          <p:nvPr>
            <p:ph type="dt" sz="half" idx="10"/>
          </p:nvPr>
        </p:nvSpPr>
        <p:spPr/>
        <p:txBody>
          <a:bodyPr/>
          <a:lstStyle/>
          <a:p>
            <a:fld id="{0BADF08D-ACE2-4040-A453-41B34862244A}" type="datetime1">
              <a:rPr lang="en-CA" smtClean="0"/>
              <a:t>2025-03-20</a:t>
            </a:fld>
            <a:endParaRPr lang="en-CA" dirty="0"/>
          </a:p>
        </p:txBody>
      </p:sp>
      <p:sp>
        <p:nvSpPr>
          <p:cNvPr id="4" name="Footer Placeholder 3">
            <a:extLst>
              <a:ext uri="{FF2B5EF4-FFF2-40B4-BE49-F238E27FC236}">
                <a16:creationId xmlns:a16="http://schemas.microsoft.com/office/drawing/2014/main" id="{A2316BF1-6AFA-A80B-D595-6E7BAA59B398}"/>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CA06509A-E0B5-665A-C077-79C59F9D3900}"/>
              </a:ext>
            </a:extLst>
          </p:cNvPr>
          <p:cNvSpPr>
            <a:spLocks noGrp="1"/>
          </p:cNvSpPr>
          <p:nvPr>
            <p:ph type="sldNum" sz="quarter" idx="12"/>
          </p:nvPr>
        </p:nvSpPr>
        <p:spPr/>
        <p:txBody>
          <a:bodyPr/>
          <a:lstStyle/>
          <a:p>
            <a:fld id="{3D5A0A89-2D74-E347-8A8A-90652E3D8FA5}" type="slidenum">
              <a:rPr lang="en-CA" smtClean="0"/>
              <a:t>‹#›</a:t>
            </a:fld>
            <a:endParaRPr lang="en-CA" dirty="0"/>
          </a:p>
        </p:txBody>
      </p:sp>
    </p:spTree>
    <p:extLst>
      <p:ext uri="{BB962C8B-B14F-4D97-AF65-F5344CB8AC3E}">
        <p14:creationId xmlns:p14="http://schemas.microsoft.com/office/powerpoint/2010/main" val="768567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404219-E1CD-07F1-9BBD-F3939B05AC91}"/>
              </a:ext>
            </a:extLst>
          </p:cNvPr>
          <p:cNvSpPr>
            <a:spLocks noGrp="1"/>
          </p:cNvSpPr>
          <p:nvPr>
            <p:ph type="dt" sz="half" idx="10"/>
          </p:nvPr>
        </p:nvSpPr>
        <p:spPr/>
        <p:txBody>
          <a:bodyPr/>
          <a:lstStyle/>
          <a:p>
            <a:fld id="{13061431-0D05-2E4C-90BA-516701B4EEBE}" type="datetime1">
              <a:rPr lang="en-CA" smtClean="0"/>
              <a:t>2025-03-20</a:t>
            </a:fld>
            <a:endParaRPr lang="en-CA" dirty="0"/>
          </a:p>
        </p:txBody>
      </p:sp>
      <p:sp>
        <p:nvSpPr>
          <p:cNvPr id="3" name="Footer Placeholder 2">
            <a:extLst>
              <a:ext uri="{FF2B5EF4-FFF2-40B4-BE49-F238E27FC236}">
                <a16:creationId xmlns:a16="http://schemas.microsoft.com/office/drawing/2014/main" id="{FAA23117-1AFF-4832-726F-B395C867F01D}"/>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CC9CC5FB-DE34-482C-C9EA-A9730D257C5F}"/>
              </a:ext>
            </a:extLst>
          </p:cNvPr>
          <p:cNvSpPr>
            <a:spLocks noGrp="1"/>
          </p:cNvSpPr>
          <p:nvPr>
            <p:ph type="sldNum" sz="quarter" idx="12"/>
          </p:nvPr>
        </p:nvSpPr>
        <p:spPr/>
        <p:txBody>
          <a:bodyPr/>
          <a:lstStyle/>
          <a:p>
            <a:fld id="{3D5A0A89-2D74-E347-8A8A-90652E3D8FA5}" type="slidenum">
              <a:rPr lang="en-CA" smtClean="0"/>
              <a:t>‹#›</a:t>
            </a:fld>
            <a:endParaRPr lang="en-CA" dirty="0"/>
          </a:p>
        </p:txBody>
      </p:sp>
    </p:spTree>
    <p:extLst>
      <p:ext uri="{BB962C8B-B14F-4D97-AF65-F5344CB8AC3E}">
        <p14:creationId xmlns:p14="http://schemas.microsoft.com/office/powerpoint/2010/main" val="2120955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7BA24-BD89-5A49-39F0-EA73E1388E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409A773-512C-AF1B-33D0-A9D7E592F8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92FA33C1-DEDB-066F-7006-A8D3279751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1FE9EB-1C6F-76A3-3207-2420A09B74CE}"/>
              </a:ext>
            </a:extLst>
          </p:cNvPr>
          <p:cNvSpPr>
            <a:spLocks noGrp="1"/>
          </p:cNvSpPr>
          <p:nvPr>
            <p:ph type="dt" sz="half" idx="10"/>
          </p:nvPr>
        </p:nvSpPr>
        <p:spPr/>
        <p:txBody>
          <a:bodyPr/>
          <a:lstStyle/>
          <a:p>
            <a:fld id="{2C924D34-6595-864F-97D7-86DAA314C8F7}" type="datetime1">
              <a:rPr lang="en-CA" smtClean="0"/>
              <a:t>2025-03-20</a:t>
            </a:fld>
            <a:endParaRPr lang="en-CA" dirty="0"/>
          </a:p>
        </p:txBody>
      </p:sp>
      <p:sp>
        <p:nvSpPr>
          <p:cNvPr id="6" name="Footer Placeholder 5">
            <a:extLst>
              <a:ext uri="{FF2B5EF4-FFF2-40B4-BE49-F238E27FC236}">
                <a16:creationId xmlns:a16="http://schemas.microsoft.com/office/drawing/2014/main" id="{26742108-B225-DC2C-A8C1-C51973D40E9B}"/>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3C721910-C5CE-F33A-52FC-E32BD5DD5711}"/>
              </a:ext>
            </a:extLst>
          </p:cNvPr>
          <p:cNvSpPr>
            <a:spLocks noGrp="1"/>
          </p:cNvSpPr>
          <p:nvPr>
            <p:ph type="sldNum" sz="quarter" idx="12"/>
          </p:nvPr>
        </p:nvSpPr>
        <p:spPr/>
        <p:txBody>
          <a:bodyPr/>
          <a:lstStyle/>
          <a:p>
            <a:fld id="{3D5A0A89-2D74-E347-8A8A-90652E3D8FA5}" type="slidenum">
              <a:rPr lang="en-CA" smtClean="0"/>
              <a:t>‹#›</a:t>
            </a:fld>
            <a:endParaRPr lang="en-CA" dirty="0"/>
          </a:p>
        </p:txBody>
      </p:sp>
    </p:spTree>
    <p:extLst>
      <p:ext uri="{BB962C8B-B14F-4D97-AF65-F5344CB8AC3E}">
        <p14:creationId xmlns:p14="http://schemas.microsoft.com/office/powerpoint/2010/main" val="589913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6DE5B-40BC-9DF8-1FFB-5DFFD20781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43375FD7-7C92-3121-928E-763A9DB2FA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a16="http://schemas.microsoft.com/office/drawing/2014/main" id="{54B086DF-CD3E-204F-FC8E-4F255051C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708CEB-04A1-148D-984B-2D74AB74EEA7}"/>
              </a:ext>
            </a:extLst>
          </p:cNvPr>
          <p:cNvSpPr>
            <a:spLocks noGrp="1"/>
          </p:cNvSpPr>
          <p:nvPr>
            <p:ph type="dt" sz="half" idx="10"/>
          </p:nvPr>
        </p:nvSpPr>
        <p:spPr/>
        <p:txBody>
          <a:bodyPr/>
          <a:lstStyle/>
          <a:p>
            <a:fld id="{75E82085-A194-F845-A992-8AB63B5997D3}" type="datetime1">
              <a:rPr lang="en-CA" smtClean="0"/>
              <a:t>2025-03-20</a:t>
            </a:fld>
            <a:endParaRPr lang="en-CA" dirty="0"/>
          </a:p>
        </p:txBody>
      </p:sp>
      <p:sp>
        <p:nvSpPr>
          <p:cNvPr id="6" name="Footer Placeholder 5">
            <a:extLst>
              <a:ext uri="{FF2B5EF4-FFF2-40B4-BE49-F238E27FC236}">
                <a16:creationId xmlns:a16="http://schemas.microsoft.com/office/drawing/2014/main" id="{19C840E5-7F96-A5A6-AE06-6488B0AFCF80}"/>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A5C9BFEA-B390-7432-0433-BCF380EF02CB}"/>
              </a:ext>
            </a:extLst>
          </p:cNvPr>
          <p:cNvSpPr>
            <a:spLocks noGrp="1"/>
          </p:cNvSpPr>
          <p:nvPr>
            <p:ph type="sldNum" sz="quarter" idx="12"/>
          </p:nvPr>
        </p:nvSpPr>
        <p:spPr/>
        <p:txBody>
          <a:bodyPr/>
          <a:lstStyle/>
          <a:p>
            <a:fld id="{3D5A0A89-2D74-E347-8A8A-90652E3D8FA5}" type="slidenum">
              <a:rPr lang="en-CA" smtClean="0"/>
              <a:t>‹#›</a:t>
            </a:fld>
            <a:endParaRPr lang="en-CA" dirty="0"/>
          </a:p>
        </p:txBody>
      </p:sp>
    </p:spTree>
    <p:extLst>
      <p:ext uri="{BB962C8B-B14F-4D97-AF65-F5344CB8AC3E}">
        <p14:creationId xmlns:p14="http://schemas.microsoft.com/office/powerpoint/2010/main" val="3943944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B48D4C-F48F-C66B-1AC8-C9ABF5177C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D74BA6D-8276-2351-9BC1-4218557D60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6BE6D45-193F-F7DC-5C86-3D32CD17E1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9A5F38F-E94F-2048-9B58-39135492CE97}" type="datetime1">
              <a:rPr lang="en-CA" smtClean="0"/>
              <a:t>2025-03-20</a:t>
            </a:fld>
            <a:endParaRPr lang="en-CA" dirty="0"/>
          </a:p>
        </p:txBody>
      </p:sp>
      <p:sp>
        <p:nvSpPr>
          <p:cNvPr id="5" name="Footer Placeholder 4">
            <a:extLst>
              <a:ext uri="{FF2B5EF4-FFF2-40B4-BE49-F238E27FC236}">
                <a16:creationId xmlns:a16="http://schemas.microsoft.com/office/drawing/2014/main" id="{69BE3BE1-4BC5-BFF5-DB44-2B1901AEEE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dirty="0"/>
          </a:p>
        </p:txBody>
      </p:sp>
      <p:sp>
        <p:nvSpPr>
          <p:cNvPr id="6" name="Slide Number Placeholder 5">
            <a:extLst>
              <a:ext uri="{FF2B5EF4-FFF2-40B4-BE49-F238E27FC236}">
                <a16:creationId xmlns:a16="http://schemas.microsoft.com/office/drawing/2014/main" id="{4CF926DE-BE6E-CD08-D8F8-D752710EF4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D5A0A89-2D74-E347-8A8A-90652E3D8FA5}" type="slidenum">
              <a:rPr lang="en-CA" smtClean="0"/>
              <a:t>‹#›</a:t>
            </a:fld>
            <a:endParaRPr lang="en-CA" dirty="0"/>
          </a:p>
        </p:txBody>
      </p:sp>
    </p:spTree>
    <p:extLst>
      <p:ext uri="{BB962C8B-B14F-4D97-AF65-F5344CB8AC3E}">
        <p14:creationId xmlns:p14="http://schemas.microsoft.com/office/powerpoint/2010/main" val="311647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7.png"/><Relationship Id="rId7" Type="http://schemas.openxmlformats.org/officeDocument/2006/relationships/diagramColors" Target="../diagrams/colors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FCCA-18EE-27A3-4994-3C7490EA3365}"/>
              </a:ext>
            </a:extLst>
          </p:cNvPr>
          <p:cNvSpPr>
            <a:spLocks noGrp="1"/>
          </p:cNvSpPr>
          <p:nvPr>
            <p:ph type="ctrTitle"/>
          </p:nvPr>
        </p:nvSpPr>
        <p:spPr/>
        <p:txBody>
          <a:bodyPr>
            <a:normAutofit/>
          </a:bodyPr>
          <a:lstStyle/>
          <a:p>
            <a:r>
              <a:rPr lang="en-CA" sz="4400" dirty="0">
                <a:latin typeface="Palatino" pitchFamily="2" charset="77"/>
                <a:ea typeface="Palatino" pitchFamily="2" charset="77"/>
              </a:rPr>
              <a:t>How Do Small Habitat Patches Support Higher Biodiversity for an Equivalent Habitat Area? </a:t>
            </a:r>
          </a:p>
        </p:txBody>
      </p:sp>
      <p:sp>
        <p:nvSpPr>
          <p:cNvPr id="3" name="Subtitle 2">
            <a:extLst>
              <a:ext uri="{FF2B5EF4-FFF2-40B4-BE49-F238E27FC236}">
                <a16:creationId xmlns:a16="http://schemas.microsoft.com/office/drawing/2014/main" id="{BEC05282-BD58-6F37-972B-108E1C4856E8}"/>
              </a:ext>
            </a:extLst>
          </p:cNvPr>
          <p:cNvSpPr>
            <a:spLocks noGrp="1"/>
          </p:cNvSpPr>
          <p:nvPr>
            <p:ph type="subTitle" idx="1"/>
          </p:nvPr>
        </p:nvSpPr>
        <p:spPr/>
        <p:txBody>
          <a:bodyPr/>
          <a:lstStyle/>
          <a:p>
            <a:r>
              <a:rPr lang="en-CA" dirty="0">
                <a:latin typeface="Palatino" pitchFamily="2" charset="77"/>
                <a:ea typeface="Palatino" pitchFamily="2" charset="77"/>
              </a:rPr>
              <a:t>Erin Ricaloglu</a:t>
            </a:r>
          </a:p>
          <a:p>
            <a:r>
              <a:rPr lang="en-CA" dirty="0">
                <a:effectLst/>
                <a:latin typeface="Palatino" pitchFamily="2" charset="77"/>
                <a:ea typeface="Palatino" pitchFamily="2" charset="77"/>
              </a:rPr>
              <a:t>April 9</a:t>
            </a:r>
            <a:r>
              <a:rPr lang="en-CA" baseline="30000" dirty="0">
                <a:effectLst/>
                <a:latin typeface="Palatino" pitchFamily="2" charset="77"/>
                <a:ea typeface="Palatino" pitchFamily="2" charset="77"/>
              </a:rPr>
              <a:t>th</a:t>
            </a:r>
            <a:r>
              <a:rPr lang="en-CA" dirty="0">
                <a:effectLst/>
                <a:latin typeface="Palatino" pitchFamily="2" charset="77"/>
                <a:ea typeface="Palatino" pitchFamily="2" charset="77"/>
              </a:rPr>
              <a:t> 2025</a:t>
            </a:r>
          </a:p>
          <a:p>
            <a:endParaRPr lang="en-CA" dirty="0">
              <a:latin typeface="Palatino" pitchFamily="2" charset="77"/>
              <a:ea typeface="Palatino" pitchFamily="2" charset="77"/>
            </a:endParaRPr>
          </a:p>
        </p:txBody>
      </p:sp>
      <p:sp>
        <p:nvSpPr>
          <p:cNvPr id="4" name="Slide Number Placeholder 3">
            <a:extLst>
              <a:ext uri="{FF2B5EF4-FFF2-40B4-BE49-F238E27FC236}">
                <a16:creationId xmlns:a16="http://schemas.microsoft.com/office/drawing/2014/main" id="{F793521E-C4E8-822D-DC0E-BCB659C63406}"/>
              </a:ext>
            </a:extLst>
          </p:cNvPr>
          <p:cNvSpPr>
            <a:spLocks noGrp="1"/>
          </p:cNvSpPr>
          <p:nvPr>
            <p:ph type="sldNum" sz="quarter" idx="12"/>
          </p:nvPr>
        </p:nvSpPr>
        <p:spPr/>
        <p:txBody>
          <a:bodyPr/>
          <a:lstStyle/>
          <a:p>
            <a:fld id="{3D5A0A89-2D74-E347-8A8A-90652E3D8FA5}" type="slidenum">
              <a:rPr lang="en-CA" smtClean="0"/>
              <a:t>1</a:t>
            </a:fld>
            <a:endParaRPr lang="en-CA" dirty="0"/>
          </a:p>
        </p:txBody>
      </p:sp>
      <p:cxnSp>
        <p:nvCxnSpPr>
          <p:cNvPr id="6" name="Straight Connector 5">
            <a:extLst>
              <a:ext uri="{FF2B5EF4-FFF2-40B4-BE49-F238E27FC236}">
                <a16:creationId xmlns:a16="http://schemas.microsoft.com/office/drawing/2014/main" id="{4AABD652-0759-281E-B764-A27335AD8033}"/>
              </a:ext>
            </a:extLst>
          </p:cNvPr>
          <p:cNvCxnSpPr>
            <a:cxnSpLocks/>
          </p:cNvCxnSpPr>
          <p:nvPr/>
        </p:nvCxnSpPr>
        <p:spPr>
          <a:xfrm>
            <a:off x="2616993" y="6356350"/>
            <a:ext cx="1270158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10" name="Picture 9" descr="A black background with a black square&#10;&#10;AI-generated content may be incorrect.">
            <a:extLst>
              <a:ext uri="{FF2B5EF4-FFF2-40B4-BE49-F238E27FC236}">
                <a16:creationId xmlns:a16="http://schemas.microsoft.com/office/drawing/2014/main" id="{EFFD42B7-4E2E-86DE-22BC-260BD52E3935}"/>
              </a:ext>
            </a:extLst>
          </p:cNvPr>
          <p:cNvPicPr>
            <a:picLocks noChangeAspect="1"/>
          </p:cNvPicPr>
          <p:nvPr/>
        </p:nvPicPr>
        <p:blipFill>
          <a:blip r:embed="rId3"/>
          <a:stretch>
            <a:fillRect/>
          </a:stretch>
        </p:blipFill>
        <p:spPr>
          <a:xfrm>
            <a:off x="152788" y="6188075"/>
            <a:ext cx="2324100" cy="533400"/>
          </a:xfrm>
          <a:prstGeom prst="rect">
            <a:avLst/>
          </a:prstGeom>
        </p:spPr>
      </p:pic>
    </p:spTree>
    <p:extLst>
      <p:ext uri="{BB962C8B-B14F-4D97-AF65-F5344CB8AC3E}">
        <p14:creationId xmlns:p14="http://schemas.microsoft.com/office/powerpoint/2010/main" val="3408171954"/>
      </p:ext>
    </p:extLst>
  </p:cSld>
  <p:clrMapOvr>
    <a:masterClrMapping/>
  </p:clrMapOvr>
  <mc:AlternateContent xmlns:mc="http://schemas.openxmlformats.org/markup-compatibility/2006" xmlns:p14="http://schemas.microsoft.com/office/powerpoint/2010/main">
    <mc:Choice Requires="p14">
      <p:transition spd="slow" p14:dur="2000" advTm="25624"/>
    </mc:Choice>
    <mc:Fallback xmlns="">
      <p:transition spd="slow" advTm="2562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6B3773-3988-A5FB-1033-F83EAF53ACD6}"/>
              </a:ext>
            </a:extLst>
          </p:cNvPr>
          <p:cNvSpPr>
            <a:spLocks noGrp="1"/>
          </p:cNvSpPr>
          <p:nvPr>
            <p:ph type="title"/>
          </p:nvPr>
        </p:nvSpPr>
        <p:spPr>
          <a:xfrm>
            <a:off x="838200" y="556995"/>
            <a:ext cx="10515600" cy="1133693"/>
          </a:xfrm>
        </p:spPr>
        <p:txBody>
          <a:bodyPr>
            <a:normAutofit/>
          </a:bodyPr>
          <a:lstStyle/>
          <a:p>
            <a:r>
              <a:rPr lang="en-CA" sz="4000" dirty="0">
                <a:latin typeface="Palatino" pitchFamily="2" charset="77"/>
                <a:ea typeface="Palatino" pitchFamily="2" charset="77"/>
              </a:rPr>
              <a:t>What Drives Biodiversity in Small Patches?</a:t>
            </a:r>
            <a:endParaRPr lang="en-CA" sz="4000" dirty="0"/>
          </a:p>
        </p:txBody>
      </p:sp>
      <p:sp>
        <p:nvSpPr>
          <p:cNvPr id="4" name="Slide Number Placeholder 3">
            <a:extLst>
              <a:ext uri="{FF2B5EF4-FFF2-40B4-BE49-F238E27FC236}">
                <a16:creationId xmlns:a16="http://schemas.microsoft.com/office/drawing/2014/main" id="{F9D1DC14-37EB-6F0C-C145-384EA8B88B4E}"/>
              </a:ext>
            </a:extLst>
          </p:cNvPr>
          <p:cNvSpPr>
            <a:spLocks noGrp="1"/>
          </p:cNvSpPr>
          <p:nvPr>
            <p:ph type="sldNum" sz="quarter" idx="12"/>
          </p:nvPr>
        </p:nvSpPr>
        <p:spPr>
          <a:xfrm>
            <a:off x="8610600" y="6356350"/>
            <a:ext cx="2743200" cy="365125"/>
          </a:xfrm>
        </p:spPr>
        <p:txBody>
          <a:bodyPr>
            <a:normAutofit/>
          </a:bodyPr>
          <a:lstStyle/>
          <a:p>
            <a:pPr>
              <a:spcAft>
                <a:spcPts val="600"/>
              </a:spcAft>
            </a:pPr>
            <a:fld id="{3D5A0A89-2D74-E347-8A8A-90652E3D8FA5}" type="slidenum">
              <a:rPr lang="en-CA" smtClean="0"/>
              <a:pPr>
                <a:spcAft>
                  <a:spcPts val="600"/>
                </a:spcAft>
              </a:pPr>
              <a:t>10</a:t>
            </a:fld>
            <a:endParaRPr lang="en-CA" dirty="0"/>
          </a:p>
        </p:txBody>
      </p:sp>
      <p:graphicFrame>
        <p:nvGraphicFramePr>
          <p:cNvPr id="6" name="Content Placeholder 2">
            <a:extLst>
              <a:ext uri="{FF2B5EF4-FFF2-40B4-BE49-F238E27FC236}">
                <a16:creationId xmlns:a16="http://schemas.microsoft.com/office/drawing/2014/main" id="{402C83E0-3C77-4BE2-5BA5-BF05D294B5FD}"/>
              </a:ext>
            </a:extLst>
          </p:cNvPr>
          <p:cNvGraphicFramePr>
            <a:graphicFrameLocks noGrp="1"/>
          </p:cNvGraphicFramePr>
          <p:nvPr>
            <p:ph idx="1"/>
            <p:extLst>
              <p:ext uri="{D42A27DB-BD31-4B8C-83A1-F6EECF244321}">
                <p14:modId xmlns:p14="http://schemas.microsoft.com/office/powerpoint/2010/main" val="39311186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6583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978B9-7E4A-0FA8-BF7E-698F91E3CEF0}"/>
              </a:ext>
            </a:extLst>
          </p:cNvPr>
          <p:cNvSpPr>
            <a:spLocks noGrp="1"/>
          </p:cNvSpPr>
          <p:nvPr>
            <p:ph type="title"/>
          </p:nvPr>
        </p:nvSpPr>
        <p:spPr>
          <a:xfrm>
            <a:off x="838200" y="365125"/>
            <a:ext cx="10770704" cy="1325563"/>
          </a:xfrm>
        </p:spPr>
        <p:txBody>
          <a:bodyPr>
            <a:normAutofit/>
          </a:bodyPr>
          <a:lstStyle/>
          <a:p>
            <a:r>
              <a:rPr lang="en-CA" dirty="0">
                <a:effectLst/>
                <a:latin typeface="Palatino" pitchFamily="2" charset="77"/>
                <a:ea typeface="Palatino" pitchFamily="2" charset="77"/>
                <a:cs typeface="Times New Roman" panose="02020603050405020304" pitchFamily="18" charset="0"/>
              </a:rPr>
              <a:t>Modeling Fragmented Landscapes: </a:t>
            </a:r>
            <a:r>
              <a:rPr lang="en-CA" sz="3600" i="1" dirty="0">
                <a:effectLst/>
                <a:latin typeface="Palatino" pitchFamily="2" charset="77"/>
                <a:ea typeface="Palatino" pitchFamily="2" charset="77"/>
                <a:cs typeface="Times New Roman" panose="02020603050405020304" pitchFamily="18" charset="0"/>
              </a:rPr>
              <a:t>NetLogo</a:t>
            </a:r>
            <a:endParaRPr lang="en-CA" i="1"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D324A3FE-6A0E-A502-F6D6-87ECE3A12DB7}"/>
              </a:ext>
            </a:extLst>
          </p:cNvPr>
          <p:cNvSpPr>
            <a:spLocks noGrp="1"/>
          </p:cNvSpPr>
          <p:nvPr>
            <p:ph idx="1"/>
          </p:nvPr>
        </p:nvSpPr>
        <p:spPr>
          <a:xfrm>
            <a:off x="853543" y="2327275"/>
            <a:ext cx="3770304" cy="4530725"/>
          </a:xfrm>
        </p:spPr>
        <p:txBody>
          <a:bodyPr>
            <a:noAutofit/>
          </a:bodyPr>
          <a:lstStyle/>
          <a:p>
            <a:pPr>
              <a:buBlip>
                <a:blip r:embed="rId3"/>
              </a:buBlip>
            </a:pPr>
            <a:r>
              <a:rPr lang="en-CA" i="1" dirty="0">
                <a:latin typeface="Palatino" pitchFamily="2" charset="77"/>
                <a:ea typeface="Palatino" pitchFamily="2" charset="77"/>
              </a:rPr>
              <a:t>Controlled parameters:</a:t>
            </a:r>
          </a:p>
          <a:p>
            <a:pPr lvl="1">
              <a:buBlip>
                <a:blip r:embed="rId3"/>
              </a:buBlip>
            </a:pPr>
            <a:r>
              <a:rPr lang="en-CA" dirty="0">
                <a:latin typeface="Palatino" pitchFamily="2" charset="77"/>
                <a:ea typeface="Palatino" pitchFamily="2" charset="77"/>
              </a:rPr>
              <a:t>Resource consumption</a:t>
            </a:r>
          </a:p>
          <a:p>
            <a:pPr lvl="1">
              <a:buBlip>
                <a:blip r:embed="rId3"/>
              </a:buBlip>
            </a:pPr>
            <a:r>
              <a:rPr lang="en-CA" dirty="0">
                <a:latin typeface="Palatino" pitchFamily="2" charset="77"/>
                <a:ea typeface="Palatino" pitchFamily="2" charset="77"/>
              </a:rPr>
              <a:t>Species reproduction</a:t>
            </a:r>
          </a:p>
          <a:p>
            <a:pPr lvl="1">
              <a:buBlip>
                <a:blip r:embed="rId3"/>
              </a:buBlip>
            </a:pPr>
            <a:r>
              <a:rPr lang="en-CA" dirty="0">
                <a:latin typeface="Palatino" pitchFamily="2" charset="77"/>
                <a:ea typeface="Palatino" pitchFamily="2" charset="77"/>
              </a:rPr>
              <a:t>Movement</a:t>
            </a:r>
          </a:p>
          <a:p>
            <a:pPr lvl="1">
              <a:buBlip>
                <a:blip r:embed="rId3"/>
              </a:buBlip>
            </a:pPr>
            <a:r>
              <a:rPr lang="en-CA" dirty="0">
                <a:latin typeface="Palatino" pitchFamily="2" charset="77"/>
                <a:ea typeface="Palatino" pitchFamily="2" charset="77"/>
              </a:rPr>
              <a:t>Interactions</a:t>
            </a:r>
          </a:p>
          <a:p>
            <a:pPr lvl="1">
              <a:buBlip>
                <a:blip r:embed="rId3"/>
              </a:buBlip>
            </a:pPr>
            <a:r>
              <a:rPr lang="en-CA" dirty="0">
                <a:latin typeface="Palatino" pitchFamily="2" charset="77"/>
                <a:ea typeface="Palatino" pitchFamily="2" charset="77"/>
              </a:rPr>
              <a:t>Habitat suitability</a:t>
            </a:r>
            <a:endParaRPr lang="en-CA" i="1" dirty="0">
              <a:latin typeface="Palatino" pitchFamily="2" charset="77"/>
              <a:ea typeface="Palatino" pitchFamily="2" charset="77"/>
            </a:endParaRPr>
          </a:p>
        </p:txBody>
      </p:sp>
      <p:sp>
        <p:nvSpPr>
          <p:cNvPr id="4" name="Slide Number Placeholder 3">
            <a:extLst>
              <a:ext uri="{FF2B5EF4-FFF2-40B4-BE49-F238E27FC236}">
                <a16:creationId xmlns:a16="http://schemas.microsoft.com/office/drawing/2014/main" id="{7408F237-ACE9-3868-D8C8-351C4C861C0D}"/>
              </a:ext>
            </a:extLst>
          </p:cNvPr>
          <p:cNvSpPr>
            <a:spLocks noGrp="1"/>
          </p:cNvSpPr>
          <p:nvPr>
            <p:ph type="sldNum" sz="quarter" idx="12"/>
          </p:nvPr>
        </p:nvSpPr>
        <p:spPr/>
        <p:txBody>
          <a:bodyPr/>
          <a:lstStyle/>
          <a:p>
            <a:fld id="{3D5A0A89-2D74-E347-8A8A-90652E3D8FA5}" type="slidenum">
              <a:rPr lang="en-CA" smtClean="0"/>
              <a:t>11</a:t>
            </a:fld>
            <a:endParaRPr lang="en-CA" dirty="0"/>
          </a:p>
        </p:txBody>
      </p:sp>
      <p:sp>
        <p:nvSpPr>
          <p:cNvPr id="6" name="TextBox 5">
            <a:extLst>
              <a:ext uri="{FF2B5EF4-FFF2-40B4-BE49-F238E27FC236}">
                <a16:creationId xmlns:a16="http://schemas.microsoft.com/office/drawing/2014/main" id="{3821A732-F767-8358-60DB-EF058E55AF97}"/>
              </a:ext>
            </a:extLst>
          </p:cNvPr>
          <p:cNvSpPr txBox="1"/>
          <p:nvPr/>
        </p:nvSpPr>
        <p:spPr>
          <a:xfrm>
            <a:off x="4967358" y="6487978"/>
            <a:ext cx="3356113" cy="369332"/>
          </a:xfrm>
          <a:prstGeom prst="rect">
            <a:avLst/>
          </a:prstGeom>
          <a:noFill/>
        </p:spPr>
        <p:txBody>
          <a:bodyPr wrap="square" rtlCol="0">
            <a:spAutoFit/>
          </a:bodyPr>
          <a:lstStyle/>
          <a:p>
            <a:r>
              <a:rPr lang="en-CA" dirty="0">
                <a:latin typeface="Palatino" pitchFamily="2" charset="77"/>
                <a:ea typeface="Palatino" pitchFamily="2" charset="77"/>
              </a:rPr>
              <a:t>NetLogo simulation interface. </a:t>
            </a:r>
          </a:p>
        </p:txBody>
      </p:sp>
      <p:pic>
        <p:nvPicPr>
          <p:cNvPr id="8" name="Picture 7" descr="A screenshot of a computer&#10;&#10;AI-generated content may be incorrect.">
            <a:extLst>
              <a:ext uri="{FF2B5EF4-FFF2-40B4-BE49-F238E27FC236}">
                <a16:creationId xmlns:a16="http://schemas.microsoft.com/office/drawing/2014/main" id="{C5674D06-922D-EF5D-5FAB-C99AB8C9152B}"/>
              </a:ext>
            </a:extLst>
          </p:cNvPr>
          <p:cNvPicPr>
            <a:picLocks noChangeAspect="1"/>
          </p:cNvPicPr>
          <p:nvPr/>
        </p:nvPicPr>
        <p:blipFill>
          <a:blip r:embed="rId4"/>
          <a:stretch>
            <a:fillRect/>
          </a:stretch>
        </p:blipFill>
        <p:spPr>
          <a:xfrm>
            <a:off x="4623847" y="1378628"/>
            <a:ext cx="3770304" cy="5114247"/>
          </a:xfrm>
          <a:prstGeom prst="rect">
            <a:avLst/>
          </a:prstGeom>
        </p:spPr>
      </p:pic>
      <p:sp>
        <p:nvSpPr>
          <p:cNvPr id="11" name="TextBox 10">
            <a:extLst>
              <a:ext uri="{FF2B5EF4-FFF2-40B4-BE49-F238E27FC236}">
                <a16:creationId xmlns:a16="http://schemas.microsoft.com/office/drawing/2014/main" id="{4C6BFC23-E9F5-9169-8E38-87FCC12831B1}"/>
              </a:ext>
            </a:extLst>
          </p:cNvPr>
          <p:cNvSpPr txBox="1"/>
          <p:nvPr/>
        </p:nvSpPr>
        <p:spPr>
          <a:xfrm>
            <a:off x="8610600" y="2327275"/>
            <a:ext cx="6098582" cy="523220"/>
          </a:xfrm>
          <a:prstGeom prst="rect">
            <a:avLst/>
          </a:prstGeom>
          <a:noFill/>
        </p:spPr>
        <p:txBody>
          <a:bodyPr wrap="square">
            <a:spAutoFit/>
          </a:bodyPr>
          <a:lstStyle/>
          <a:p>
            <a:pPr>
              <a:buBlip>
                <a:blip r:embed="rId3"/>
              </a:buBlip>
            </a:pPr>
            <a:r>
              <a:rPr lang="en-CA" sz="2800" i="1" dirty="0">
                <a:latin typeface="Palatino" pitchFamily="2" charset="77"/>
                <a:ea typeface="Palatino" pitchFamily="2" charset="77"/>
              </a:rPr>
              <a:t>Run Time: 250 years</a:t>
            </a:r>
          </a:p>
        </p:txBody>
      </p:sp>
    </p:spTree>
    <p:extLst>
      <p:ext uri="{BB962C8B-B14F-4D97-AF65-F5344CB8AC3E}">
        <p14:creationId xmlns:p14="http://schemas.microsoft.com/office/powerpoint/2010/main" val="742679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B7218-CF9E-DE3B-BFF3-14C7341DAFA9}"/>
              </a:ext>
            </a:extLst>
          </p:cNvPr>
          <p:cNvSpPr>
            <a:spLocks noGrp="1"/>
          </p:cNvSpPr>
          <p:nvPr>
            <p:ph type="title"/>
          </p:nvPr>
        </p:nvSpPr>
        <p:spPr/>
        <p:txBody>
          <a:bodyPr/>
          <a:lstStyle/>
          <a:p>
            <a:r>
              <a:rPr lang="en-CA" dirty="0">
                <a:latin typeface="Palatino" pitchFamily="2" charset="77"/>
                <a:ea typeface="Palatino" pitchFamily="2" charset="77"/>
              </a:rPr>
              <a:t>NetLogo Patch Sizes!</a:t>
            </a:r>
          </a:p>
        </p:txBody>
      </p:sp>
      <p:sp>
        <p:nvSpPr>
          <p:cNvPr id="4" name="Slide Number Placeholder 3">
            <a:extLst>
              <a:ext uri="{FF2B5EF4-FFF2-40B4-BE49-F238E27FC236}">
                <a16:creationId xmlns:a16="http://schemas.microsoft.com/office/drawing/2014/main" id="{1928BF9C-C0C9-7147-401A-E52A49939DDD}"/>
              </a:ext>
            </a:extLst>
          </p:cNvPr>
          <p:cNvSpPr>
            <a:spLocks noGrp="1"/>
          </p:cNvSpPr>
          <p:nvPr>
            <p:ph type="sldNum" sz="quarter" idx="12"/>
          </p:nvPr>
        </p:nvSpPr>
        <p:spPr/>
        <p:txBody>
          <a:bodyPr/>
          <a:lstStyle/>
          <a:p>
            <a:fld id="{3D5A0A89-2D74-E347-8A8A-90652E3D8FA5}" type="slidenum">
              <a:rPr lang="en-CA" smtClean="0"/>
              <a:t>12</a:t>
            </a:fld>
            <a:endParaRPr lang="en-CA" dirty="0"/>
          </a:p>
        </p:txBody>
      </p:sp>
      <p:pic>
        <p:nvPicPr>
          <p:cNvPr id="6" name="Picture 5" descr="A green squares with many dots&#10;&#10;AI-generated content may be incorrect.">
            <a:extLst>
              <a:ext uri="{FF2B5EF4-FFF2-40B4-BE49-F238E27FC236}">
                <a16:creationId xmlns:a16="http://schemas.microsoft.com/office/drawing/2014/main" id="{A72B356D-7BF3-6452-380C-B819CBB11F5A}"/>
              </a:ext>
            </a:extLst>
          </p:cNvPr>
          <p:cNvPicPr>
            <a:picLocks noChangeAspect="1"/>
          </p:cNvPicPr>
          <p:nvPr/>
        </p:nvPicPr>
        <p:blipFill>
          <a:blip r:embed="rId3"/>
          <a:stretch>
            <a:fillRect/>
          </a:stretch>
        </p:blipFill>
        <p:spPr>
          <a:xfrm>
            <a:off x="8132643" y="1880633"/>
            <a:ext cx="3176032" cy="3174660"/>
          </a:xfrm>
          <a:prstGeom prst="rect">
            <a:avLst/>
          </a:prstGeom>
          <a:ln w="38100">
            <a:solidFill>
              <a:schemeClr val="tx1"/>
            </a:solidFill>
          </a:ln>
        </p:spPr>
      </p:pic>
      <p:pic>
        <p:nvPicPr>
          <p:cNvPr id="8" name="Picture 7" descr="A green squares with black dots&#10;&#10;AI-generated content may be incorrect.">
            <a:extLst>
              <a:ext uri="{FF2B5EF4-FFF2-40B4-BE49-F238E27FC236}">
                <a16:creationId xmlns:a16="http://schemas.microsoft.com/office/drawing/2014/main" id="{88713D87-40C1-133D-373A-EEA78FB1D5C7}"/>
              </a:ext>
            </a:extLst>
          </p:cNvPr>
          <p:cNvPicPr>
            <a:picLocks noChangeAspect="1"/>
          </p:cNvPicPr>
          <p:nvPr/>
        </p:nvPicPr>
        <p:blipFill>
          <a:blip r:embed="rId4"/>
          <a:stretch>
            <a:fillRect/>
          </a:stretch>
        </p:blipFill>
        <p:spPr>
          <a:xfrm>
            <a:off x="4596087" y="1886062"/>
            <a:ext cx="3169231" cy="3169231"/>
          </a:xfrm>
          <a:prstGeom prst="rect">
            <a:avLst/>
          </a:prstGeom>
          <a:ln w="38100">
            <a:solidFill>
              <a:schemeClr val="accent1"/>
            </a:solidFill>
          </a:ln>
        </p:spPr>
      </p:pic>
      <p:pic>
        <p:nvPicPr>
          <p:cNvPr id="10" name="Picture 9">
            <a:extLst>
              <a:ext uri="{FF2B5EF4-FFF2-40B4-BE49-F238E27FC236}">
                <a16:creationId xmlns:a16="http://schemas.microsoft.com/office/drawing/2014/main" id="{5B6E8046-203D-8BD0-A968-128CC2B4CAED}"/>
              </a:ext>
            </a:extLst>
          </p:cNvPr>
          <p:cNvPicPr>
            <a:picLocks noChangeAspect="1"/>
          </p:cNvPicPr>
          <p:nvPr/>
        </p:nvPicPr>
        <p:blipFill>
          <a:blip r:embed="rId5"/>
          <a:stretch>
            <a:fillRect/>
          </a:stretch>
        </p:blipFill>
        <p:spPr>
          <a:xfrm>
            <a:off x="1122613" y="1891491"/>
            <a:ext cx="3169232" cy="3169232"/>
          </a:xfrm>
          <a:prstGeom prst="rect">
            <a:avLst/>
          </a:prstGeom>
          <a:ln w="38100">
            <a:solidFill>
              <a:schemeClr val="accent1"/>
            </a:solidFill>
          </a:ln>
        </p:spPr>
        <p:style>
          <a:lnRef idx="3">
            <a:schemeClr val="lt1"/>
          </a:lnRef>
          <a:fillRef idx="1">
            <a:schemeClr val="accent1"/>
          </a:fillRef>
          <a:effectRef idx="1">
            <a:schemeClr val="accent1"/>
          </a:effectRef>
          <a:fontRef idx="minor">
            <a:schemeClr val="lt1"/>
          </a:fontRef>
        </p:style>
      </p:pic>
      <p:sp>
        <p:nvSpPr>
          <p:cNvPr id="11" name="TextBox 10">
            <a:extLst>
              <a:ext uri="{FF2B5EF4-FFF2-40B4-BE49-F238E27FC236}">
                <a16:creationId xmlns:a16="http://schemas.microsoft.com/office/drawing/2014/main" id="{EEACE62E-AD2F-4998-3473-B1F7B9BF51BB}"/>
              </a:ext>
            </a:extLst>
          </p:cNvPr>
          <p:cNvSpPr txBox="1"/>
          <p:nvPr/>
        </p:nvSpPr>
        <p:spPr>
          <a:xfrm>
            <a:off x="1543095" y="5156021"/>
            <a:ext cx="2958991" cy="1200329"/>
          </a:xfrm>
          <a:prstGeom prst="rect">
            <a:avLst/>
          </a:prstGeom>
          <a:noFill/>
        </p:spPr>
        <p:txBody>
          <a:bodyPr wrap="square" rtlCol="0">
            <a:spAutoFit/>
          </a:bodyPr>
          <a:lstStyle/>
          <a:p>
            <a:r>
              <a:rPr lang="en-CA" sz="3600" i="1" dirty="0">
                <a:latin typeface="Palatino" pitchFamily="2" charset="77"/>
                <a:ea typeface="Palatino" pitchFamily="2" charset="77"/>
              </a:rPr>
              <a:t>Small (289)</a:t>
            </a:r>
          </a:p>
          <a:p>
            <a:endParaRPr lang="en-CA" sz="3600" dirty="0"/>
          </a:p>
        </p:txBody>
      </p:sp>
      <p:sp>
        <p:nvSpPr>
          <p:cNvPr id="12" name="TextBox 11">
            <a:extLst>
              <a:ext uri="{FF2B5EF4-FFF2-40B4-BE49-F238E27FC236}">
                <a16:creationId xmlns:a16="http://schemas.microsoft.com/office/drawing/2014/main" id="{B266A300-32A8-2EA4-C110-A2B431CDB27F}"/>
              </a:ext>
            </a:extLst>
          </p:cNvPr>
          <p:cNvSpPr txBox="1"/>
          <p:nvPr/>
        </p:nvSpPr>
        <p:spPr>
          <a:xfrm>
            <a:off x="4698583" y="5156021"/>
            <a:ext cx="3434060" cy="923330"/>
          </a:xfrm>
          <a:prstGeom prst="rect">
            <a:avLst/>
          </a:prstGeom>
          <a:noFill/>
        </p:spPr>
        <p:txBody>
          <a:bodyPr wrap="square" rtlCol="0">
            <a:spAutoFit/>
          </a:bodyPr>
          <a:lstStyle/>
          <a:p>
            <a:r>
              <a:rPr lang="en-CA" sz="3600" i="1" dirty="0">
                <a:latin typeface="Palatino" pitchFamily="2" charset="77"/>
                <a:ea typeface="Palatino" pitchFamily="2" charset="77"/>
              </a:rPr>
              <a:t>Medium (81)</a:t>
            </a:r>
          </a:p>
          <a:p>
            <a:endParaRPr lang="en-CA" dirty="0"/>
          </a:p>
        </p:txBody>
      </p:sp>
      <p:sp>
        <p:nvSpPr>
          <p:cNvPr id="13" name="TextBox 12">
            <a:extLst>
              <a:ext uri="{FF2B5EF4-FFF2-40B4-BE49-F238E27FC236}">
                <a16:creationId xmlns:a16="http://schemas.microsoft.com/office/drawing/2014/main" id="{A78279C6-F7D0-98A3-65E8-4014F3F05B14}"/>
              </a:ext>
            </a:extLst>
          </p:cNvPr>
          <p:cNvSpPr txBox="1"/>
          <p:nvPr/>
        </p:nvSpPr>
        <p:spPr>
          <a:xfrm>
            <a:off x="8329140" y="5156021"/>
            <a:ext cx="3434060" cy="646331"/>
          </a:xfrm>
          <a:prstGeom prst="rect">
            <a:avLst/>
          </a:prstGeom>
          <a:noFill/>
        </p:spPr>
        <p:txBody>
          <a:bodyPr wrap="square" rtlCol="0">
            <a:spAutoFit/>
          </a:bodyPr>
          <a:lstStyle/>
          <a:p>
            <a:r>
              <a:rPr lang="en-CA" sz="3600" i="1" dirty="0">
                <a:latin typeface="Palatino" pitchFamily="2" charset="77"/>
                <a:ea typeface="Palatino" pitchFamily="2" charset="77"/>
              </a:rPr>
              <a:t>Large (25)</a:t>
            </a:r>
          </a:p>
        </p:txBody>
      </p:sp>
    </p:spTree>
    <p:extLst>
      <p:ext uri="{BB962C8B-B14F-4D97-AF65-F5344CB8AC3E}">
        <p14:creationId xmlns:p14="http://schemas.microsoft.com/office/powerpoint/2010/main" val="117826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3" name="Freeform: Shape 12">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descr="A group of animals walking on a green surface&#10;&#10;AI-generated content may be incorrect.">
            <a:extLst>
              <a:ext uri="{FF2B5EF4-FFF2-40B4-BE49-F238E27FC236}">
                <a16:creationId xmlns:a16="http://schemas.microsoft.com/office/drawing/2014/main" id="{882E64E7-470A-2A89-BB7B-285E6455C38C}"/>
              </a:ext>
            </a:extLst>
          </p:cNvPr>
          <p:cNvPicPr>
            <a:picLocks noChangeAspect="1"/>
          </p:cNvPicPr>
          <p:nvPr/>
        </p:nvPicPr>
        <p:blipFill>
          <a:blip r:embed="rId3"/>
          <a:stretch>
            <a:fillRect/>
          </a:stretch>
        </p:blipFill>
        <p:spPr>
          <a:xfrm>
            <a:off x="6541053" y="1228655"/>
            <a:ext cx="4777381" cy="422798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5" name="Arc 14">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DF0A7B-A7D2-2B93-9E45-06A75BA232FE}"/>
              </a:ext>
            </a:extLst>
          </p:cNvPr>
          <p:cNvSpPr>
            <a:spLocks noGrp="1"/>
          </p:cNvSpPr>
          <p:nvPr>
            <p:ph type="title"/>
          </p:nvPr>
        </p:nvSpPr>
        <p:spPr>
          <a:xfrm>
            <a:off x="838201" y="479493"/>
            <a:ext cx="5257800" cy="1325563"/>
          </a:xfrm>
        </p:spPr>
        <p:txBody>
          <a:bodyPr>
            <a:normAutofit/>
          </a:bodyPr>
          <a:lstStyle/>
          <a:p>
            <a:r>
              <a:rPr lang="en-CA" sz="3400" dirty="0">
                <a:latin typeface="Palatino" pitchFamily="2" charset="77"/>
                <a:ea typeface="Palatino" pitchFamily="2" charset="77"/>
              </a:rPr>
              <a:t>Species Dynamics in Fragmented Landscapes.</a:t>
            </a:r>
          </a:p>
        </p:txBody>
      </p:sp>
      <p:sp>
        <p:nvSpPr>
          <p:cNvPr id="3" name="Content Placeholder 2">
            <a:extLst>
              <a:ext uri="{FF2B5EF4-FFF2-40B4-BE49-F238E27FC236}">
                <a16:creationId xmlns:a16="http://schemas.microsoft.com/office/drawing/2014/main" id="{14A8D2FF-518F-DE77-54BD-038D10BF2E30}"/>
              </a:ext>
            </a:extLst>
          </p:cNvPr>
          <p:cNvSpPr>
            <a:spLocks noGrp="1"/>
          </p:cNvSpPr>
          <p:nvPr>
            <p:ph idx="1"/>
          </p:nvPr>
        </p:nvSpPr>
        <p:spPr>
          <a:xfrm>
            <a:off x="838201" y="1984443"/>
            <a:ext cx="5257800" cy="4192520"/>
          </a:xfrm>
        </p:spPr>
        <p:txBody>
          <a:bodyPr>
            <a:normAutofit/>
          </a:bodyPr>
          <a:lstStyle/>
          <a:p>
            <a:pPr>
              <a:buBlip>
                <a:blip r:embed="rId4"/>
              </a:buBlip>
            </a:pPr>
            <a:r>
              <a:rPr lang="en-CA" dirty="0">
                <a:latin typeface="Palatino" pitchFamily="2" charset="77"/>
                <a:ea typeface="Palatino" pitchFamily="2" charset="77"/>
              </a:rPr>
              <a:t>How It Works:</a:t>
            </a:r>
          </a:p>
          <a:p>
            <a:pPr lvl="1">
              <a:buBlip>
                <a:blip r:embed="rId4"/>
              </a:buBlip>
            </a:pPr>
            <a:r>
              <a:rPr lang="en-CA" dirty="0">
                <a:latin typeface="Palatino" pitchFamily="2" charset="77"/>
                <a:ea typeface="Palatino" pitchFamily="2" charset="77"/>
              </a:rPr>
              <a:t>Species move based on habitat suitability.</a:t>
            </a:r>
          </a:p>
          <a:p>
            <a:pPr lvl="1">
              <a:buBlip>
                <a:blip r:embed="rId4"/>
              </a:buBlip>
            </a:pPr>
            <a:r>
              <a:rPr lang="en-CA" dirty="0">
                <a:latin typeface="Palatino" pitchFamily="2" charset="77"/>
                <a:ea typeface="Palatino" pitchFamily="2" charset="77"/>
              </a:rPr>
              <a:t>Generalists have the advantage</a:t>
            </a:r>
          </a:p>
          <a:p>
            <a:pPr lvl="1">
              <a:buBlip>
                <a:blip r:embed="rId4"/>
              </a:buBlip>
            </a:pPr>
            <a:r>
              <a:rPr lang="en-CA" dirty="0">
                <a:latin typeface="Palatino" pitchFamily="2" charset="77"/>
                <a:ea typeface="Palatino" pitchFamily="2" charset="77"/>
              </a:rPr>
              <a:t>Extinctions &amp; recolonizations drive species turnover.</a:t>
            </a:r>
          </a:p>
        </p:txBody>
      </p:sp>
      <p:sp>
        <p:nvSpPr>
          <p:cNvPr id="4" name="Slide Number Placeholder 3">
            <a:extLst>
              <a:ext uri="{FF2B5EF4-FFF2-40B4-BE49-F238E27FC236}">
                <a16:creationId xmlns:a16="http://schemas.microsoft.com/office/drawing/2014/main" id="{A748F53C-F713-8BF5-D233-BE97608AB1F1}"/>
              </a:ext>
            </a:extLst>
          </p:cNvPr>
          <p:cNvSpPr>
            <a:spLocks noGrp="1"/>
          </p:cNvSpPr>
          <p:nvPr>
            <p:ph type="sldNum" sz="quarter" idx="12"/>
          </p:nvPr>
        </p:nvSpPr>
        <p:spPr>
          <a:xfrm>
            <a:off x="8610600" y="6356350"/>
            <a:ext cx="2743200" cy="365125"/>
          </a:xfrm>
        </p:spPr>
        <p:txBody>
          <a:bodyPr>
            <a:normAutofit/>
          </a:bodyPr>
          <a:lstStyle/>
          <a:p>
            <a:pPr>
              <a:spcAft>
                <a:spcPts val="600"/>
              </a:spcAft>
            </a:pPr>
            <a:fld id="{3D5A0A89-2D74-E347-8A8A-90652E3D8FA5}" type="slidenum">
              <a:rPr lang="en-CA" smtClean="0"/>
              <a:pPr>
                <a:spcAft>
                  <a:spcPts val="600"/>
                </a:spcAft>
              </a:pPr>
              <a:t>13</a:t>
            </a:fld>
            <a:endParaRPr lang="en-CA" dirty="0"/>
          </a:p>
        </p:txBody>
      </p:sp>
      <p:pic>
        <p:nvPicPr>
          <p:cNvPr id="7" name="Picture 6" descr="A brown and white fox with black background&#10;&#10;AI-generated content may be incorrect.">
            <a:extLst>
              <a:ext uri="{FF2B5EF4-FFF2-40B4-BE49-F238E27FC236}">
                <a16:creationId xmlns:a16="http://schemas.microsoft.com/office/drawing/2014/main" id="{4ACA4908-4821-6134-27D6-8AF7048C391F}"/>
              </a:ext>
            </a:extLst>
          </p:cNvPr>
          <p:cNvPicPr>
            <a:picLocks noChangeAspect="1"/>
          </p:cNvPicPr>
          <p:nvPr/>
        </p:nvPicPr>
        <p:blipFill>
          <a:blip r:embed="rId5"/>
          <a:stretch>
            <a:fillRect/>
          </a:stretch>
        </p:blipFill>
        <p:spPr>
          <a:xfrm>
            <a:off x="8525829" y="2947414"/>
            <a:ext cx="1658729" cy="1054591"/>
          </a:xfrm>
          <a:prstGeom prst="rect">
            <a:avLst/>
          </a:prstGeom>
        </p:spPr>
      </p:pic>
      <p:pic>
        <p:nvPicPr>
          <p:cNvPr id="9" name="Picture 8" descr="A grey koala bear on a black background&#10;&#10;AI-generated content may be incorrect.">
            <a:extLst>
              <a:ext uri="{FF2B5EF4-FFF2-40B4-BE49-F238E27FC236}">
                <a16:creationId xmlns:a16="http://schemas.microsoft.com/office/drawing/2014/main" id="{80EF5004-94DD-5717-4C93-2D9EFF50CC4F}"/>
              </a:ext>
            </a:extLst>
          </p:cNvPr>
          <p:cNvPicPr>
            <a:picLocks noChangeAspect="1"/>
          </p:cNvPicPr>
          <p:nvPr/>
        </p:nvPicPr>
        <p:blipFill>
          <a:blip r:embed="rId6"/>
          <a:stretch>
            <a:fillRect/>
          </a:stretch>
        </p:blipFill>
        <p:spPr>
          <a:xfrm>
            <a:off x="9732065" y="3763957"/>
            <a:ext cx="904987" cy="633491"/>
          </a:xfrm>
          <a:prstGeom prst="rect">
            <a:avLst/>
          </a:prstGeom>
        </p:spPr>
      </p:pic>
    </p:spTree>
    <p:extLst>
      <p:ext uri="{BB962C8B-B14F-4D97-AF65-F5344CB8AC3E}">
        <p14:creationId xmlns:p14="http://schemas.microsoft.com/office/powerpoint/2010/main" val="377314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A9E5C9-82A3-2CF1-3FA7-81AA9F602B72}"/>
              </a:ext>
            </a:extLst>
          </p:cNvPr>
          <p:cNvSpPr>
            <a:spLocks noGrp="1"/>
          </p:cNvSpPr>
          <p:nvPr>
            <p:ph type="title"/>
          </p:nvPr>
        </p:nvSpPr>
        <p:spPr>
          <a:xfrm>
            <a:off x="630936" y="639520"/>
            <a:ext cx="3429000" cy="1719072"/>
          </a:xfrm>
        </p:spPr>
        <p:txBody>
          <a:bodyPr anchor="b">
            <a:normAutofit/>
          </a:bodyPr>
          <a:lstStyle/>
          <a:p>
            <a:r>
              <a:rPr lang="en-CA" sz="3800" dirty="0">
                <a:latin typeface="Palatino" pitchFamily="2" charset="77"/>
                <a:ea typeface="Palatino" pitchFamily="2" charset="77"/>
              </a:rPr>
              <a:t>Key Ecological Metrics:</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BF46151-4BDE-80F6-8DFA-B1A34FF32C5B}"/>
              </a:ext>
            </a:extLst>
          </p:cNvPr>
          <p:cNvSpPr>
            <a:spLocks noGrp="1"/>
          </p:cNvSpPr>
          <p:nvPr>
            <p:ph idx="1"/>
          </p:nvPr>
        </p:nvSpPr>
        <p:spPr>
          <a:xfrm>
            <a:off x="630936" y="2807208"/>
            <a:ext cx="3429000" cy="3410712"/>
          </a:xfrm>
        </p:spPr>
        <p:txBody>
          <a:bodyPr anchor="t">
            <a:normAutofit/>
          </a:bodyPr>
          <a:lstStyle/>
          <a:p>
            <a:pPr>
              <a:buBlip>
                <a:blip r:embed="rId3"/>
              </a:buBlip>
            </a:pPr>
            <a:r>
              <a:rPr lang="en-CA" sz="2200" kern="100" dirty="0">
                <a:latin typeface="Palatino" pitchFamily="2" charset="77"/>
                <a:ea typeface="Palatino" pitchFamily="2" charset="77"/>
                <a:cs typeface="Times New Roman" panose="02020603050405020304" pitchFamily="18" charset="0"/>
              </a:rPr>
              <a:t>Quantifying</a:t>
            </a:r>
            <a:r>
              <a:rPr lang="en-CA" sz="2200" dirty="0">
                <a:effectLst/>
                <a:latin typeface="Palatino" pitchFamily="2" charset="77"/>
                <a:ea typeface="Palatino" pitchFamily="2" charset="77"/>
                <a:cs typeface="Times New Roman" panose="02020603050405020304" pitchFamily="18" charset="0"/>
              </a:rPr>
              <a:t> diversity over time </a:t>
            </a:r>
          </a:p>
          <a:p>
            <a:pPr>
              <a:buBlip>
                <a:blip r:embed="rId3"/>
              </a:buBlip>
            </a:pPr>
            <a:r>
              <a:rPr lang="en-CA" sz="2200" kern="100" dirty="0">
                <a:effectLst/>
                <a:latin typeface="Palatino" pitchFamily="2" charset="77"/>
                <a:ea typeface="Palatino" pitchFamily="2" charset="77"/>
                <a:cs typeface="Times New Roman" panose="02020603050405020304" pitchFamily="18" charset="0"/>
              </a:rPr>
              <a:t>Abundance Effects → Relationship between population size &amp; diversity.</a:t>
            </a:r>
          </a:p>
        </p:txBody>
      </p:sp>
      <p:pic>
        <p:nvPicPr>
          <p:cNvPr id="6" name="Picture 5" descr="A diagram of a patch properties&#10;&#10;AI-generated content may be incorrect.">
            <a:extLst>
              <a:ext uri="{FF2B5EF4-FFF2-40B4-BE49-F238E27FC236}">
                <a16:creationId xmlns:a16="http://schemas.microsoft.com/office/drawing/2014/main" id="{B9475222-7394-22FA-961D-D59070E19D5C}"/>
              </a:ext>
            </a:extLst>
          </p:cNvPr>
          <p:cNvPicPr>
            <a:picLocks noChangeAspect="1"/>
          </p:cNvPicPr>
          <p:nvPr/>
        </p:nvPicPr>
        <p:blipFill>
          <a:blip r:embed="rId4"/>
          <a:stretch>
            <a:fillRect/>
          </a:stretch>
        </p:blipFill>
        <p:spPr>
          <a:xfrm>
            <a:off x="4544589" y="1152679"/>
            <a:ext cx="7498080" cy="4648808"/>
          </a:xfrm>
          <a:prstGeom prst="rect">
            <a:avLst/>
          </a:prstGeom>
        </p:spPr>
      </p:pic>
      <p:sp>
        <p:nvSpPr>
          <p:cNvPr id="4" name="Slide Number Placeholder 3">
            <a:extLst>
              <a:ext uri="{FF2B5EF4-FFF2-40B4-BE49-F238E27FC236}">
                <a16:creationId xmlns:a16="http://schemas.microsoft.com/office/drawing/2014/main" id="{4369CB15-C187-1AD6-92AD-5FD9380F852D}"/>
              </a:ext>
            </a:extLst>
          </p:cNvPr>
          <p:cNvSpPr>
            <a:spLocks noGrp="1"/>
          </p:cNvSpPr>
          <p:nvPr>
            <p:ph type="sldNum" sz="quarter" idx="12"/>
          </p:nvPr>
        </p:nvSpPr>
        <p:spPr>
          <a:xfrm>
            <a:off x="8610600" y="6356350"/>
            <a:ext cx="2743200" cy="365125"/>
          </a:xfrm>
        </p:spPr>
        <p:txBody>
          <a:bodyPr>
            <a:normAutofit/>
          </a:bodyPr>
          <a:lstStyle/>
          <a:p>
            <a:pPr>
              <a:spcAft>
                <a:spcPts val="600"/>
              </a:spcAft>
            </a:pPr>
            <a:fld id="{3D5A0A89-2D74-E347-8A8A-90652E3D8FA5}" type="slidenum">
              <a:rPr lang="en-CA" smtClean="0"/>
              <a:pPr>
                <a:spcAft>
                  <a:spcPts val="600"/>
                </a:spcAft>
              </a:pPr>
              <a:t>14</a:t>
            </a:fld>
            <a:endParaRPr lang="en-CA" dirty="0"/>
          </a:p>
        </p:txBody>
      </p:sp>
      <p:sp>
        <p:nvSpPr>
          <p:cNvPr id="5" name="TextBox 4">
            <a:extLst>
              <a:ext uri="{FF2B5EF4-FFF2-40B4-BE49-F238E27FC236}">
                <a16:creationId xmlns:a16="http://schemas.microsoft.com/office/drawing/2014/main" id="{C761A033-D7A9-04F2-8A90-3ABBE0BAF2AE}"/>
              </a:ext>
            </a:extLst>
          </p:cNvPr>
          <p:cNvSpPr txBox="1"/>
          <p:nvPr/>
        </p:nvSpPr>
        <p:spPr>
          <a:xfrm>
            <a:off x="7917497" y="6076815"/>
            <a:ext cx="3558209" cy="369332"/>
          </a:xfrm>
          <a:prstGeom prst="rect">
            <a:avLst/>
          </a:prstGeom>
          <a:noFill/>
        </p:spPr>
        <p:txBody>
          <a:bodyPr wrap="square" rtlCol="0">
            <a:spAutoFit/>
          </a:bodyPr>
          <a:lstStyle/>
          <a:p>
            <a:pPr>
              <a:spcAft>
                <a:spcPts val="600"/>
              </a:spcAft>
            </a:pPr>
            <a:r>
              <a:rPr lang="en-CA" dirty="0">
                <a:latin typeface="Palatino" pitchFamily="2" charset="77"/>
                <a:ea typeface="Palatino" pitchFamily="2" charset="77"/>
              </a:rPr>
              <a:t>BioRender, 2025</a:t>
            </a:r>
          </a:p>
        </p:txBody>
      </p:sp>
    </p:spTree>
    <p:extLst>
      <p:ext uri="{BB962C8B-B14F-4D97-AF65-F5344CB8AC3E}">
        <p14:creationId xmlns:p14="http://schemas.microsoft.com/office/powerpoint/2010/main" val="1592963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88CFA52-78C9-CC2D-33AA-35461AD67C38}"/>
              </a:ext>
            </a:extLst>
          </p:cNvPr>
          <p:cNvSpPr>
            <a:spLocks noGrp="1"/>
          </p:cNvSpPr>
          <p:nvPr>
            <p:ph type="title"/>
          </p:nvPr>
        </p:nvSpPr>
        <p:spPr>
          <a:xfrm>
            <a:off x="630936" y="639520"/>
            <a:ext cx="3753494" cy="1719072"/>
          </a:xfrm>
        </p:spPr>
        <p:txBody>
          <a:bodyPr anchor="b">
            <a:noAutofit/>
          </a:bodyPr>
          <a:lstStyle/>
          <a:p>
            <a:r>
              <a:rPr lang="en-CA" sz="3600" dirty="0">
                <a:latin typeface="Palatino" pitchFamily="2" charset="77"/>
                <a:ea typeface="Palatino" pitchFamily="2" charset="77"/>
              </a:rPr>
              <a:t>How </a:t>
            </a:r>
            <a:r>
              <a:rPr lang="en-CA" sz="3600" dirty="0">
                <a:effectLst/>
                <a:latin typeface="Palatino" pitchFamily="2" charset="77"/>
                <a:ea typeface="Palatino" pitchFamily="2" charset="77"/>
                <a:cs typeface="Times New Roman" panose="02020603050405020304" pitchFamily="18" charset="0"/>
              </a:rPr>
              <a:t>Habitat Size shapes Species Richness</a:t>
            </a:r>
            <a:endParaRPr lang="en-CA" sz="3600" dirty="0">
              <a:latin typeface="Palatino" pitchFamily="2" charset="77"/>
              <a:ea typeface="Palatino" pitchFamily="2" charset="77"/>
            </a:endParaRPr>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5CA5608-519B-C188-E38D-17124823819C}"/>
              </a:ext>
            </a:extLst>
          </p:cNvPr>
          <p:cNvSpPr>
            <a:spLocks noGrp="1"/>
          </p:cNvSpPr>
          <p:nvPr>
            <p:ph idx="1"/>
          </p:nvPr>
        </p:nvSpPr>
        <p:spPr>
          <a:xfrm>
            <a:off x="630935" y="2807208"/>
            <a:ext cx="3753495" cy="3410712"/>
          </a:xfrm>
        </p:spPr>
        <p:txBody>
          <a:bodyPr anchor="t">
            <a:normAutofit/>
          </a:bodyPr>
          <a:lstStyle/>
          <a:p>
            <a:pPr>
              <a:buBlip>
                <a:blip r:embed="rId3"/>
              </a:buBlip>
            </a:pPr>
            <a:r>
              <a:rPr lang="en-CA" sz="2200" dirty="0">
                <a:latin typeface="Palatino" pitchFamily="2" charset="77"/>
                <a:ea typeface="Palatino" pitchFamily="2" charset="77"/>
              </a:rPr>
              <a:t>Species richness was </a:t>
            </a:r>
            <a:r>
              <a:rPr lang="en-CA" sz="2200" i="1" dirty="0">
                <a:latin typeface="Palatino" pitchFamily="2" charset="77"/>
                <a:ea typeface="Palatino" pitchFamily="2" charset="77"/>
              </a:rPr>
              <a:t>nearly double </a:t>
            </a:r>
            <a:r>
              <a:rPr lang="en-CA" sz="2200" dirty="0">
                <a:latin typeface="Palatino" pitchFamily="2" charset="77"/>
                <a:ea typeface="Palatino" pitchFamily="2" charset="77"/>
              </a:rPr>
              <a:t>in small patches compared to large patches.</a:t>
            </a:r>
          </a:p>
          <a:p>
            <a:pPr>
              <a:buBlip>
                <a:blip r:embed="rId3"/>
              </a:buBlip>
            </a:pPr>
            <a:endParaRPr lang="en-CA" sz="2200" dirty="0">
              <a:latin typeface="Palatino" pitchFamily="2" charset="77"/>
              <a:ea typeface="Palatino" pitchFamily="2" charset="77"/>
            </a:endParaRPr>
          </a:p>
          <a:p>
            <a:pPr>
              <a:buBlip>
                <a:blip r:embed="rId3"/>
              </a:buBlip>
            </a:pPr>
            <a:r>
              <a:rPr lang="en-CA" sz="2200" dirty="0">
                <a:latin typeface="Palatino" pitchFamily="2" charset="77"/>
                <a:ea typeface="Palatino" pitchFamily="2" charset="77"/>
              </a:rPr>
              <a:t>Support for Hypothesis 1</a:t>
            </a:r>
          </a:p>
        </p:txBody>
      </p:sp>
      <p:pic>
        <p:nvPicPr>
          <p:cNvPr id="8" name="Picture 7" descr="A graph of different types of patches&#10;&#10;AI-generated content may be incorrect.">
            <a:extLst>
              <a:ext uri="{FF2B5EF4-FFF2-40B4-BE49-F238E27FC236}">
                <a16:creationId xmlns:a16="http://schemas.microsoft.com/office/drawing/2014/main" id="{F34D5E1B-E2E3-FD93-31EA-BBD2756D09A6}"/>
              </a:ext>
            </a:extLst>
          </p:cNvPr>
          <p:cNvPicPr>
            <a:picLocks noChangeAspect="1"/>
          </p:cNvPicPr>
          <p:nvPr/>
        </p:nvPicPr>
        <p:blipFill>
          <a:blip r:embed="rId4"/>
          <a:stretch>
            <a:fillRect/>
          </a:stretch>
        </p:blipFill>
        <p:spPr>
          <a:xfrm>
            <a:off x="4756102" y="640080"/>
            <a:ext cx="6700108" cy="5577840"/>
          </a:xfrm>
          <a:prstGeom prst="rect">
            <a:avLst/>
          </a:prstGeom>
        </p:spPr>
      </p:pic>
      <p:sp>
        <p:nvSpPr>
          <p:cNvPr id="4" name="Slide Number Placeholder 3">
            <a:extLst>
              <a:ext uri="{FF2B5EF4-FFF2-40B4-BE49-F238E27FC236}">
                <a16:creationId xmlns:a16="http://schemas.microsoft.com/office/drawing/2014/main" id="{213ADE70-930A-A507-D7EE-2697AF469599}"/>
              </a:ext>
            </a:extLst>
          </p:cNvPr>
          <p:cNvSpPr>
            <a:spLocks noGrp="1"/>
          </p:cNvSpPr>
          <p:nvPr>
            <p:ph type="sldNum" sz="quarter" idx="12"/>
          </p:nvPr>
        </p:nvSpPr>
        <p:spPr>
          <a:xfrm>
            <a:off x="8610600" y="6356350"/>
            <a:ext cx="2743200" cy="365125"/>
          </a:xfrm>
        </p:spPr>
        <p:txBody>
          <a:bodyPr>
            <a:normAutofit/>
          </a:bodyPr>
          <a:lstStyle/>
          <a:p>
            <a:pPr>
              <a:spcAft>
                <a:spcPts val="600"/>
              </a:spcAft>
            </a:pPr>
            <a:fld id="{3D5A0A89-2D74-E347-8A8A-90652E3D8FA5}" type="slidenum">
              <a:rPr lang="en-CA" smtClean="0"/>
              <a:pPr>
                <a:spcAft>
                  <a:spcPts val="600"/>
                </a:spcAft>
              </a:pPr>
              <a:t>15</a:t>
            </a:fld>
            <a:endParaRPr lang="en-CA" dirty="0"/>
          </a:p>
        </p:txBody>
      </p:sp>
    </p:spTree>
    <p:extLst>
      <p:ext uri="{BB962C8B-B14F-4D97-AF65-F5344CB8AC3E}">
        <p14:creationId xmlns:p14="http://schemas.microsoft.com/office/powerpoint/2010/main" val="196868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0B623A-FF52-F24B-1A81-00F28400BD21}"/>
              </a:ext>
            </a:extLst>
          </p:cNvPr>
          <p:cNvSpPr>
            <a:spLocks noGrp="1"/>
          </p:cNvSpPr>
          <p:nvPr>
            <p:ph type="title"/>
          </p:nvPr>
        </p:nvSpPr>
        <p:spPr>
          <a:xfrm>
            <a:off x="630935" y="639520"/>
            <a:ext cx="4281033" cy="1719072"/>
          </a:xfrm>
        </p:spPr>
        <p:txBody>
          <a:bodyPr anchor="b">
            <a:noAutofit/>
          </a:bodyPr>
          <a:lstStyle/>
          <a:p>
            <a:r>
              <a:rPr lang="en-CA" sz="3600" dirty="0">
                <a:latin typeface="Palatino" pitchFamily="2" charset="77"/>
                <a:ea typeface="Palatino" pitchFamily="2" charset="77"/>
                <a:cs typeface="Times New Roman" panose="02020603050405020304" pitchFamily="18" charset="0"/>
              </a:rPr>
              <a:t>Competitive Interactions Shape Species Richness</a:t>
            </a:r>
          </a:p>
        </p:txBody>
      </p:sp>
      <p:sp>
        <p:nvSpPr>
          <p:cNvPr id="40"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group of graphs with red dots&#10;&#10;AI-generated content may be incorrect.">
            <a:extLst>
              <a:ext uri="{FF2B5EF4-FFF2-40B4-BE49-F238E27FC236}">
                <a16:creationId xmlns:a16="http://schemas.microsoft.com/office/drawing/2014/main" id="{D277BCC9-F4A9-BDBF-A2CD-1900579841E7}"/>
              </a:ext>
            </a:extLst>
          </p:cNvPr>
          <p:cNvPicPr>
            <a:picLocks noChangeAspect="1"/>
          </p:cNvPicPr>
          <p:nvPr/>
        </p:nvPicPr>
        <p:blipFill>
          <a:blip r:embed="rId3"/>
          <a:stretch>
            <a:fillRect/>
          </a:stretch>
        </p:blipFill>
        <p:spPr>
          <a:xfrm>
            <a:off x="4654296" y="960921"/>
            <a:ext cx="6903720" cy="4936157"/>
          </a:xfrm>
          <a:prstGeom prst="rect">
            <a:avLst/>
          </a:prstGeom>
        </p:spPr>
      </p:pic>
      <p:sp>
        <p:nvSpPr>
          <p:cNvPr id="4" name="Slide Number Placeholder 3">
            <a:extLst>
              <a:ext uri="{FF2B5EF4-FFF2-40B4-BE49-F238E27FC236}">
                <a16:creationId xmlns:a16="http://schemas.microsoft.com/office/drawing/2014/main" id="{72E5810A-DAB4-18CA-399D-094446A05E70}"/>
              </a:ext>
            </a:extLst>
          </p:cNvPr>
          <p:cNvSpPr>
            <a:spLocks noGrp="1"/>
          </p:cNvSpPr>
          <p:nvPr>
            <p:ph type="sldNum" sz="quarter" idx="12"/>
          </p:nvPr>
        </p:nvSpPr>
        <p:spPr>
          <a:xfrm>
            <a:off x="8610600" y="6356350"/>
            <a:ext cx="2743200" cy="365125"/>
          </a:xfrm>
        </p:spPr>
        <p:txBody>
          <a:bodyPr>
            <a:normAutofit/>
          </a:bodyPr>
          <a:lstStyle/>
          <a:p>
            <a:pPr>
              <a:spcAft>
                <a:spcPts val="600"/>
              </a:spcAft>
            </a:pPr>
            <a:fld id="{3D5A0A89-2D74-E347-8A8A-90652E3D8FA5}" type="slidenum">
              <a:rPr lang="en-CA" smtClean="0"/>
              <a:pPr>
                <a:spcAft>
                  <a:spcPts val="600"/>
                </a:spcAft>
              </a:pPr>
              <a:t>16</a:t>
            </a:fld>
            <a:endParaRPr lang="en-CA" dirty="0"/>
          </a:p>
        </p:txBody>
      </p:sp>
      <p:graphicFrame>
        <p:nvGraphicFramePr>
          <p:cNvPr id="26" name="Content Placeholder 2">
            <a:extLst>
              <a:ext uri="{FF2B5EF4-FFF2-40B4-BE49-F238E27FC236}">
                <a16:creationId xmlns:a16="http://schemas.microsoft.com/office/drawing/2014/main" id="{CA465868-AF07-B528-7294-ECA1968A4A38}"/>
              </a:ext>
            </a:extLst>
          </p:cNvPr>
          <p:cNvGraphicFramePr>
            <a:graphicFrameLocks noGrp="1"/>
          </p:cNvGraphicFramePr>
          <p:nvPr>
            <p:ph idx="1"/>
            <p:extLst>
              <p:ext uri="{D42A27DB-BD31-4B8C-83A1-F6EECF244321}">
                <p14:modId xmlns:p14="http://schemas.microsoft.com/office/powerpoint/2010/main" val="2565521398"/>
              </p:ext>
            </p:extLst>
          </p:nvPr>
        </p:nvGraphicFramePr>
        <p:xfrm>
          <a:off x="630936" y="2807208"/>
          <a:ext cx="3429000" cy="3410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98910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0CDCB-879B-C0CE-6138-32D60F217D3E}"/>
              </a:ext>
            </a:extLst>
          </p:cNvPr>
          <p:cNvSpPr>
            <a:spLocks noGrp="1"/>
          </p:cNvSpPr>
          <p:nvPr>
            <p:ph type="title"/>
          </p:nvPr>
        </p:nvSpPr>
        <p:spPr/>
        <p:txBody>
          <a:bodyPr/>
          <a:lstStyle/>
          <a:p>
            <a:r>
              <a:rPr lang="en-CA" dirty="0">
                <a:latin typeface="Palatino" pitchFamily="2" charset="77"/>
                <a:ea typeface="Palatino" pitchFamily="2" charset="77"/>
              </a:rPr>
              <a:t>Small Patches act as Ecological Filters</a:t>
            </a:r>
          </a:p>
        </p:txBody>
      </p:sp>
      <p:sp>
        <p:nvSpPr>
          <p:cNvPr id="3" name="Content Placeholder 2">
            <a:extLst>
              <a:ext uri="{FF2B5EF4-FFF2-40B4-BE49-F238E27FC236}">
                <a16:creationId xmlns:a16="http://schemas.microsoft.com/office/drawing/2014/main" id="{3C71E245-74BF-F71B-F792-71D0C24D396F}"/>
              </a:ext>
            </a:extLst>
          </p:cNvPr>
          <p:cNvSpPr>
            <a:spLocks noGrp="1"/>
          </p:cNvSpPr>
          <p:nvPr>
            <p:ph idx="1"/>
          </p:nvPr>
        </p:nvSpPr>
        <p:spPr/>
        <p:txBody>
          <a:bodyPr>
            <a:normAutofit/>
          </a:bodyPr>
          <a:lstStyle/>
          <a:p>
            <a:pPr>
              <a:buBlip>
                <a:blip r:embed="rId3"/>
              </a:buBlip>
            </a:pPr>
            <a:r>
              <a:rPr lang="en-CA" dirty="0">
                <a:effectLst/>
                <a:latin typeface="Palatino" pitchFamily="2" charset="77"/>
                <a:ea typeface="Palatino" pitchFamily="2" charset="77"/>
              </a:rPr>
              <a:t>Stable turnover in small patches</a:t>
            </a:r>
          </a:p>
          <a:p>
            <a:pPr>
              <a:buBlip>
                <a:blip r:embed="rId3"/>
              </a:buBlip>
            </a:pPr>
            <a:r>
              <a:rPr lang="en-CA" dirty="0">
                <a:effectLst/>
                <a:latin typeface="Palatino" pitchFamily="2" charset="77"/>
                <a:ea typeface="Palatino" pitchFamily="2" charset="77"/>
              </a:rPr>
              <a:t>Generalists struggle in high-quality habitats dominated by specialists.</a:t>
            </a:r>
          </a:p>
          <a:p>
            <a:pPr>
              <a:buBlip>
                <a:blip r:embed="rId3"/>
              </a:buBlip>
            </a:pPr>
            <a:endParaRPr lang="en-CA" dirty="0">
              <a:latin typeface="Palatino" pitchFamily="2" charset="77"/>
              <a:ea typeface="Palatino" pitchFamily="2" charset="77"/>
            </a:endParaRPr>
          </a:p>
        </p:txBody>
      </p:sp>
      <p:sp>
        <p:nvSpPr>
          <p:cNvPr id="4" name="Slide Number Placeholder 3">
            <a:extLst>
              <a:ext uri="{FF2B5EF4-FFF2-40B4-BE49-F238E27FC236}">
                <a16:creationId xmlns:a16="http://schemas.microsoft.com/office/drawing/2014/main" id="{EC371FA7-5BF3-B091-8DCB-2AFCE8CA28F5}"/>
              </a:ext>
            </a:extLst>
          </p:cNvPr>
          <p:cNvSpPr>
            <a:spLocks noGrp="1"/>
          </p:cNvSpPr>
          <p:nvPr>
            <p:ph type="sldNum" sz="quarter" idx="12"/>
          </p:nvPr>
        </p:nvSpPr>
        <p:spPr/>
        <p:txBody>
          <a:bodyPr/>
          <a:lstStyle/>
          <a:p>
            <a:fld id="{3D5A0A89-2D74-E347-8A8A-90652E3D8FA5}" type="slidenum">
              <a:rPr lang="en-CA" smtClean="0"/>
              <a:t>17</a:t>
            </a:fld>
            <a:endParaRPr lang="en-CA" dirty="0"/>
          </a:p>
        </p:txBody>
      </p:sp>
      <p:pic>
        <p:nvPicPr>
          <p:cNvPr id="6" name="Picture 5" descr="A graph of a graph with a colorful graph&#10;&#10;AI-generated content may be incorrect.">
            <a:extLst>
              <a:ext uri="{FF2B5EF4-FFF2-40B4-BE49-F238E27FC236}">
                <a16:creationId xmlns:a16="http://schemas.microsoft.com/office/drawing/2014/main" id="{4C36FA7F-A48D-7EFA-96D9-7438D0F30D77}"/>
              </a:ext>
            </a:extLst>
          </p:cNvPr>
          <p:cNvPicPr>
            <a:picLocks noChangeAspect="1"/>
          </p:cNvPicPr>
          <p:nvPr/>
        </p:nvPicPr>
        <p:blipFill>
          <a:blip r:embed="rId4"/>
          <a:stretch>
            <a:fillRect/>
          </a:stretch>
        </p:blipFill>
        <p:spPr>
          <a:xfrm>
            <a:off x="2121877" y="3136273"/>
            <a:ext cx="8443757" cy="3220077"/>
          </a:xfrm>
          <a:prstGeom prst="rect">
            <a:avLst/>
          </a:prstGeom>
        </p:spPr>
      </p:pic>
    </p:spTree>
    <p:extLst>
      <p:ext uri="{BB962C8B-B14F-4D97-AF65-F5344CB8AC3E}">
        <p14:creationId xmlns:p14="http://schemas.microsoft.com/office/powerpoint/2010/main" val="3004204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C8447-196E-4271-7AF4-F07FE4826D9F}"/>
              </a:ext>
            </a:extLst>
          </p:cNvPr>
          <p:cNvSpPr>
            <a:spLocks noGrp="1"/>
          </p:cNvSpPr>
          <p:nvPr>
            <p:ph type="title"/>
          </p:nvPr>
        </p:nvSpPr>
        <p:spPr/>
        <p:txBody>
          <a:bodyPr/>
          <a:lstStyle/>
          <a:p>
            <a:r>
              <a:rPr lang="en-CA" dirty="0">
                <a:latin typeface="Palatino" pitchFamily="2" charset="77"/>
                <a:ea typeface="Palatino" pitchFamily="2" charset="77"/>
              </a:rPr>
              <a:t>Stability in Small Patches, Species Loss in Large Patches</a:t>
            </a:r>
          </a:p>
        </p:txBody>
      </p:sp>
      <p:sp>
        <p:nvSpPr>
          <p:cNvPr id="3" name="Content Placeholder 2">
            <a:extLst>
              <a:ext uri="{FF2B5EF4-FFF2-40B4-BE49-F238E27FC236}">
                <a16:creationId xmlns:a16="http://schemas.microsoft.com/office/drawing/2014/main" id="{27CA820C-C8DE-9C2E-6F85-72B4E13CB046}"/>
              </a:ext>
            </a:extLst>
          </p:cNvPr>
          <p:cNvSpPr>
            <a:spLocks noGrp="1"/>
          </p:cNvSpPr>
          <p:nvPr>
            <p:ph idx="1"/>
          </p:nvPr>
        </p:nvSpPr>
        <p:spPr/>
        <p:txBody>
          <a:bodyPr/>
          <a:lstStyle/>
          <a:p>
            <a:pPr>
              <a:buBlip>
                <a:blip r:embed="rId3"/>
              </a:buBlip>
            </a:pPr>
            <a:r>
              <a:rPr lang="en-CA" dirty="0">
                <a:latin typeface="Palatino" pitchFamily="2" charset="77"/>
                <a:ea typeface="Palatino" pitchFamily="2" charset="77"/>
              </a:rPr>
              <a:t>Large patches exhibit higher turnover.</a:t>
            </a:r>
          </a:p>
        </p:txBody>
      </p:sp>
      <p:sp>
        <p:nvSpPr>
          <p:cNvPr id="4" name="Slide Number Placeholder 3">
            <a:extLst>
              <a:ext uri="{FF2B5EF4-FFF2-40B4-BE49-F238E27FC236}">
                <a16:creationId xmlns:a16="http://schemas.microsoft.com/office/drawing/2014/main" id="{DEDD12ED-D633-5E77-23A2-97AE729EB9F2}"/>
              </a:ext>
            </a:extLst>
          </p:cNvPr>
          <p:cNvSpPr>
            <a:spLocks noGrp="1"/>
          </p:cNvSpPr>
          <p:nvPr>
            <p:ph type="sldNum" sz="quarter" idx="12"/>
          </p:nvPr>
        </p:nvSpPr>
        <p:spPr>
          <a:xfrm>
            <a:off x="9169447" y="6328227"/>
            <a:ext cx="2743200" cy="365125"/>
          </a:xfrm>
        </p:spPr>
        <p:txBody>
          <a:bodyPr/>
          <a:lstStyle/>
          <a:p>
            <a:fld id="{3D5A0A89-2D74-E347-8A8A-90652E3D8FA5}" type="slidenum">
              <a:rPr lang="en-CA" smtClean="0"/>
              <a:t>18</a:t>
            </a:fld>
            <a:endParaRPr lang="en-CA" dirty="0"/>
          </a:p>
        </p:txBody>
      </p:sp>
      <p:pic>
        <p:nvPicPr>
          <p:cNvPr id="6" name="Picture 5">
            <a:extLst>
              <a:ext uri="{FF2B5EF4-FFF2-40B4-BE49-F238E27FC236}">
                <a16:creationId xmlns:a16="http://schemas.microsoft.com/office/drawing/2014/main" id="{CDFA5E93-5C75-C97D-9B0E-A0B8C16F57C8}"/>
              </a:ext>
            </a:extLst>
          </p:cNvPr>
          <p:cNvPicPr>
            <a:picLocks noChangeAspect="1"/>
          </p:cNvPicPr>
          <p:nvPr/>
        </p:nvPicPr>
        <p:blipFill>
          <a:blip r:embed="rId4"/>
          <a:stretch>
            <a:fillRect/>
          </a:stretch>
        </p:blipFill>
        <p:spPr>
          <a:xfrm>
            <a:off x="1231071" y="2443144"/>
            <a:ext cx="10304584" cy="4250208"/>
          </a:xfrm>
          <a:prstGeom prst="rect">
            <a:avLst/>
          </a:prstGeom>
        </p:spPr>
      </p:pic>
    </p:spTree>
    <p:extLst>
      <p:ext uri="{BB962C8B-B14F-4D97-AF65-F5344CB8AC3E}">
        <p14:creationId xmlns:p14="http://schemas.microsoft.com/office/powerpoint/2010/main" val="2485060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BD9BB1-C5BD-35EC-9A4D-0A4DA62193D3}"/>
              </a:ext>
            </a:extLst>
          </p:cNvPr>
          <p:cNvSpPr>
            <a:spLocks noGrp="1"/>
          </p:cNvSpPr>
          <p:nvPr>
            <p:ph type="title"/>
          </p:nvPr>
        </p:nvSpPr>
        <p:spPr>
          <a:xfrm>
            <a:off x="1171074" y="1396686"/>
            <a:ext cx="3240506" cy="4064628"/>
          </a:xfrm>
        </p:spPr>
        <p:txBody>
          <a:bodyPr>
            <a:normAutofit/>
          </a:bodyPr>
          <a:lstStyle/>
          <a:p>
            <a:r>
              <a:rPr lang="en-CA" dirty="0">
                <a:solidFill>
                  <a:srgbClr val="FFFFFF"/>
                </a:solidFill>
                <a:latin typeface="Palatino" pitchFamily="2" charset="77"/>
                <a:ea typeface="Palatino" pitchFamily="2" charset="77"/>
              </a:rPr>
              <a:t>The Power of Species Sorting</a:t>
            </a:r>
          </a:p>
        </p:txBody>
      </p:sp>
      <p:sp>
        <p:nvSpPr>
          <p:cNvPr id="13" name="Arc 12">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3AB99BA-227F-D704-C35A-D934560F3264}"/>
              </a:ext>
            </a:extLst>
          </p:cNvPr>
          <p:cNvSpPr>
            <a:spLocks noGrp="1"/>
          </p:cNvSpPr>
          <p:nvPr>
            <p:ph idx="1"/>
          </p:nvPr>
        </p:nvSpPr>
        <p:spPr>
          <a:xfrm>
            <a:off x="5370153" y="1526033"/>
            <a:ext cx="5536397" cy="3935281"/>
          </a:xfrm>
        </p:spPr>
        <p:txBody>
          <a:bodyPr>
            <a:normAutofit/>
          </a:bodyPr>
          <a:lstStyle/>
          <a:p>
            <a:pPr>
              <a:buBlip>
                <a:blip r:embed="rId3"/>
              </a:buBlip>
            </a:pPr>
            <a:r>
              <a:rPr lang="en-CA" dirty="0">
                <a:latin typeface="Palatino" pitchFamily="2" charset="77"/>
                <a:ea typeface="Palatino" pitchFamily="2" charset="77"/>
              </a:rPr>
              <a:t>Small patches promote species sorting, leading to stable specialist populations and reduced turnover.</a:t>
            </a:r>
          </a:p>
          <a:p>
            <a:pPr>
              <a:buBlip>
                <a:blip r:embed="rId3"/>
              </a:buBlip>
            </a:pPr>
            <a:r>
              <a:rPr lang="en-CA" dirty="0">
                <a:latin typeface="Palatino" pitchFamily="2" charset="77"/>
                <a:ea typeface="Palatino" pitchFamily="2" charset="77"/>
              </a:rPr>
              <a:t>Stepping-stone networks prevent local extinctions and support long-term biodiversity.</a:t>
            </a:r>
          </a:p>
        </p:txBody>
      </p:sp>
      <p:sp>
        <p:nvSpPr>
          <p:cNvPr id="4" name="Slide Number Placeholder 3">
            <a:extLst>
              <a:ext uri="{FF2B5EF4-FFF2-40B4-BE49-F238E27FC236}">
                <a16:creationId xmlns:a16="http://schemas.microsoft.com/office/drawing/2014/main" id="{EC51CEC0-D540-CA6D-2B78-EA10C4E84585}"/>
              </a:ext>
            </a:extLst>
          </p:cNvPr>
          <p:cNvSpPr>
            <a:spLocks noGrp="1"/>
          </p:cNvSpPr>
          <p:nvPr>
            <p:ph type="sldNum" sz="quarter" idx="12"/>
          </p:nvPr>
        </p:nvSpPr>
        <p:spPr>
          <a:xfrm>
            <a:off x="8610600" y="6356350"/>
            <a:ext cx="2743200" cy="365125"/>
          </a:xfrm>
        </p:spPr>
        <p:txBody>
          <a:bodyPr>
            <a:normAutofit/>
          </a:bodyPr>
          <a:lstStyle/>
          <a:p>
            <a:pPr>
              <a:spcAft>
                <a:spcPts val="600"/>
              </a:spcAft>
            </a:pPr>
            <a:fld id="{3D5A0A89-2D74-E347-8A8A-90652E3D8FA5}" type="slidenum">
              <a:rPr lang="en-CA" smtClean="0"/>
              <a:pPr>
                <a:spcAft>
                  <a:spcPts val="600"/>
                </a:spcAft>
              </a:pPr>
              <a:t>19</a:t>
            </a:fld>
            <a:endParaRPr lang="en-CA" dirty="0"/>
          </a:p>
        </p:txBody>
      </p:sp>
    </p:spTree>
    <p:extLst>
      <p:ext uri="{BB962C8B-B14F-4D97-AF65-F5344CB8AC3E}">
        <p14:creationId xmlns:p14="http://schemas.microsoft.com/office/powerpoint/2010/main" val="1972711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C3738-8CB0-0BD6-72C8-964A9FB95284}"/>
              </a:ext>
            </a:extLst>
          </p:cNvPr>
          <p:cNvSpPr>
            <a:spLocks noGrp="1"/>
          </p:cNvSpPr>
          <p:nvPr>
            <p:ph type="title"/>
          </p:nvPr>
        </p:nvSpPr>
        <p:spPr>
          <a:xfrm>
            <a:off x="876694" y="741391"/>
            <a:ext cx="3549649" cy="1616203"/>
          </a:xfrm>
        </p:spPr>
        <p:txBody>
          <a:bodyPr anchor="b">
            <a:normAutofit/>
          </a:bodyPr>
          <a:lstStyle/>
          <a:p>
            <a:r>
              <a:rPr lang="en-CA" dirty="0">
                <a:latin typeface="Palatino" pitchFamily="2" charset="77"/>
                <a:ea typeface="Palatino" pitchFamily="2" charset="77"/>
              </a:rPr>
              <a:t>Is bigger really better?</a:t>
            </a:r>
            <a:endParaRPr lang="en-CA" dirty="0"/>
          </a:p>
        </p:txBody>
      </p:sp>
      <p:sp>
        <p:nvSpPr>
          <p:cNvPr id="3" name="Content Placeholder 2">
            <a:extLst>
              <a:ext uri="{FF2B5EF4-FFF2-40B4-BE49-F238E27FC236}">
                <a16:creationId xmlns:a16="http://schemas.microsoft.com/office/drawing/2014/main" id="{D4F3E2EC-E529-5B52-FA0E-2924396EB90C}"/>
              </a:ext>
            </a:extLst>
          </p:cNvPr>
          <p:cNvSpPr>
            <a:spLocks noGrp="1"/>
          </p:cNvSpPr>
          <p:nvPr>
            <p:ph idx="1"/>
          </p:nvPr>
        </p:nvSpPr>
        <p:spPr>
          <a:xfrm>
            <a:off x="876692" y="2533476"/>
            <a:ext cx="3668803" cy="3447832"/>
          </a:xfrm>
        </p:spPr>
        <p:txBody>
          <a:bodyPr anchor="t">
            <a:normAutofit/>
          </a:bodyPr>
          <a:lstStyle/>
          <a:p>
            <a:pPr lvl="0">
              <a:buBlip>
                <a:blip r:embed="rId3"/>
              </a:buBlip>
            </a:pPr>
            <a:r>
              <a:rPr lang="en-CA" sz="3200" dirty="0">
                <a:effectLst/>
                <a:latin typeface="Palatino" pitchFamily="2" charset="77"/>
                <a:ea typeface="Palatino" pitchFamily="2" charset="77"/>
              </a:rPr>
              <a:t>Conventional </a:t>
            </a:r>
            <a:r>
              <a:rPr lang="en-CA" sz="3200" dirty="0">
                <a:latin typeface="Palatino" pitchFamily="2" charset="77"/>
                <a:ea typeface="Palatino" pitchFamily="2" charset="77"/>
              </a:rPr>
              <a:t>conservation thinking prioritizes large areas. </a:t>
            </a:r>
          </a:p>
          <a:p>
            <a:pPr lvl="0">
              <a:buBlip>
                <a:blip r:embed="rId3"/>
              </a:buBlip>
            </a:pPr>
            <a:r>
              <a:rPr lang="en-CA" sz="3200" dirty="0">
                <a:latin typeface="Palatino" pitchFamily="2" charset="77"/>
                <a:ea typeface="Palatino" pitchFamily="2" charset="77"/>
              </a:rPr>
              <a:t>Size does matter!</a:t>
            </a:r>
          </a:p>
          <a:p>
            <a:pPr marL="0" lvl="0" indent="0">
              <a:buNone/>
            </a:pPr>
            <a:endParaRPr lang="en-CA" sz="3200" dirty="0">
              <a:latin typeface="Palatino" pitchFamily="2" charset="77"/>
              <a:ea typeface="Palatino" pitchFamily="2" charset="77"/>
            </a:endParaRPr>
          </a:p>
        </p:txBody>
      </p:sp>
      <p:pic>
        <p:nvPicPr>
          <p:cNvPr id="1026" name="Picture 2" descr="Big dog small dog Meme Generator - Imgflip">
            <a:extLst>
              <a:ext uri="{FF2B5EF4-FFF2-40B4-BE49-F238E27FC236}">
                <a16:creationId xmlns:a16="http://schemas.microsoft.com/office/drawing/2014/main" id="{7C442E73-A1B9-9AD8-2766-B83E3B63D5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8999" b="-1"/>
          <a:stretch/>
        </p:blipFill>
        <p:spPr bwMode="auto">
          <a:xfrm>
            <a:off x="5089243" y="877413"/>
            <a:ext cx="6222628" cy="5043096"/>
          </a:xfrm>
          <a:prstGeom prst="rect">
            <a:avLst/>
          </a:prstGeom>
          <a:noFill/>
          <a:extLst>
            <a:ext uri="{909E8E84-426E-40DD-AFC4-6F175D3DCCD1}">
              <a14:hiddenFill xmlns:a14="http://schemas.microsoft.com/office/drawing/2010/main">
                <a:solidFill>
                  <a:srgbClr val="FFFFFF"/>
                </a:solidFill>
              </a14:hiddenFill>
            </a:ext>
          </a:extLst>
        </p:spPr>
      </p:pic>
      <p:grpSp>
        <p:nvGrpSpPr>
          <p:cNvPr id="1031" name="Group 1030">
            <a:extLst>
              <a:ext uri="{FF2B5EF4-FFF2-40B4-BE49-F238E27FC236}">
                <a16:creationId xmlns:a16="http://schemas.microsoft.com/office/drawing/2014/main" id="{3AFCAD34-1AFC-BC1A-F6B2-C34C63912E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89243" y="5858828"/>
            <a:ext cx="6226463" cy="123363"/>
            <a:chOff x="7015162" y="5858828"/>
            <a:chExt cx="4300544" cy="123363"/>
          </a:xfrm>
        </p:grpSpPr>
        <p:sp>
          <p:nvSpPr>
            <p:cNvPr id="1032" name="Rectangle 1031">
              <a:extLst>
                <a:ext uri="{FF2B5EF4-FFF2-40B4-BE49-F238E27FC236}">
                  <a16:creationId xmlns:a16="http://schemas.microsoft.com/office/drawing/2014/main" id="{1129F4A2-3705-CF87-3DDA-AF9CE9389B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Rectangle 1032">
              <a:extLst>
                <a:ext uri="{FF2B5EF4-FFF2-40B4-BE49-F238E27FC236}">
                  <a16:creationId xmlns:a16="http://schemas.microsoft.com/office/drawing/2014/main" id="{891B1028-FC76-5583-3A1F-5815A7DCF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0037D47F-C069-9A65-0B71-85C02879DC10}"/>
              </a:ext>
            </a:extLst>
          </p:cNvPr>
          <p:cNvSpPr>
            <a:spLocks noGrp="1"/>
          </p:cNvSpPr>
          <p:nvPr>
            <p:ph type="sldNum" sz="quarter" idx="12"/>
          </p:nvPr>
        </p:nvSpPr>
        <p:spPr>
          <a:xfrm>
            <a:off x="8610600" y="6356350"/>
            <a:ext cx="2743200" cy="365125"/>
          </a:xfrm>
        </p:spPr>
        <p:txBody>
          <a:bodyPr>
            <a:normAutofit/>
          </a:bodyPr>
          <a:lstStyle/>
          <a:p>
            <a:pPr>
              <a:spcAft>
                <a:spcPts val="600"/>
              </a:spcAft>
            </a:pPr>
            <a:fld id="{3D5A0A89-2D74-E347-8A8A-90652E3D8FA5}" type="slidenum">
              <a:rPr lang="en-CA" smtClean="0"/>
              <a:pPr>
                <a:spcAft>
                  <a:spcPts val="600"/>
                </a:spcAft>
              </a:pPr>
              <a:t>2</a:t>
            </a:fld>
            <a:endParaRPr lang="en-CA" dirty="0"/>
          </a:p>
        </p:txBody>
      </p:sp>
      <p:cxnSp>
        <p:nvCxnSpPr>
          <p:cNvPr id="6" name="Straight Arrow Connector 5">
            <a:extLst>
              <a:ext uri="{FF2B5EF4-FFF2-40B4-BE49-F238E27FC236}">
                <a16:creationId xmlns:a16="http://schemas.microsoft.com/office/drawing/2014/main" id="{B6D477A7-D663-0EB5-8D38-B1363374A228}"/>
              </a:ext>
            </a:extLst>
          </p:cNvPr>
          <p:cNvCxnSpPr>
            <a:cxnSpLocks/>
            <a:stCxn id="7" idx="2"/>
          </p:cNvCxnSpPr>
          <p:nvPr/>
        </p:nvCxnSpPr>
        <p:spPr>
          <a:xfrm>
            <a:off x="9912626" y="2138179"/>
            <a:ext cx="265044" cy="10555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F1AAF11-0C61-439B-A975-596AC9DE5FB7}"/>
              </a:ext>
            </a:extLst>
          </p:cNvPr>
          <p:cNvSpPr txBox="1"/>
          <p:nvPr/>
        </p:nvSpPr>
        <p:spPr>
          <a:xfrm>
            <a:off x="9170504" y="1768847"/>
            <a:ext cx="1484244" cy="369332"/>
          </a:xfrm>
          <a:prstGeom prst="rect">
            <a:avLst/>
          </a:prstGeom>
          <a:noFill/>
        </p:spPr>
        <p:txBody>
          <a:bodyPr wrap="square" rtlCol="0">
            <a:spAutoFit/>
          </a:bodyPr>
          <a:lstStyle/>
          <a:p>
            <a:r>
              <a:rPr lang="en-CA" b="1" dirty="0">
                <a:latin typeface="Palatino" pitchFamily="2" charset="77"/>
                <a:ea typeface="Palatino" pitchFamily="2" charset="77"/>
              </a:rPr>
              <a:t>Specialists! </a:t>
            </a:r>
          </a:p>
        </p:txBody>
      </p:sp>
    </p:spTree>
    <p:extLst>
      <p:ext uri="{BB962C8B-B14F-4D97-AF65-F5344CB8AC3E}">
        <p14:creationId xmlns:p14="http://schemas.microsoft.com/office/powerpoint/2010/main" val="1443148895"/>
      </p:ext>
    </p:extLst>
  </p:cSld>
  <p:clrMapOvr>
    <a:masterClrMapping/>
  </p:clrMapOvr>
  <mc:AlternateContent xmlns:mc="http://schemas.openxmlformats.org/markup-compatibility/2006" xmlns:p14="http://schemas.microsoft.com/office/powerpoint/2010/main">
    <mc:Choice Requires="p14">
      <p:transition spd="slow" p14:dur="2000" advTm="25218"/>
    </mc:Choice>
    <mc:Fallback xmlns="">
      <p:transition spd="slow" advTm="252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750" fill="hold"/>
                                        <p:tgtEl>
                                          <p:spTgt spid="7"/>
                                        </p:tgtEl>
                                        <p:attrNameLst>
                                          <p:attrName>ppt_x</p:attrName>
                                        </p:attrNameLst>
                                      </p:cBhvr>
                                      <p:tavLst>
                                        <p:tav tm="0">
                                          <p:val>
                                            <p:strVal val="#ppt_x"/>
                                          </p:val>
                                        </p:tav>
                                        <p:tav tm="100000">
                                          <p:val>
                                            <p:strVal val="#ppt_x"/>
                                          </p:val>
                                        </p:tav>
                                      </p:tavLst>
                                    </p:anim>
                                    <p:anim calcmode="lin" valueType="num">
                                      <p:cBhvr additive="base">
                                        <p:cTn id="13" dur="7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71E15F0-F384-0F6A-878A-58CB7A9CF868}"/>
              </a:ext>
            </a:extLst>
          </p:cNvPr>
          <p:cNvSpPr>
            <a:spLocks noGrp="1"/>
          </p:cNvSpPr>
          <p:nvPr>
            <p:ph type="title"/>
          </p:nvPr>
        </p:nvSpPr>
        <p:spPr>
          <a:xfrm>
            <a:off x="838200" y="557189"/>
            <a:ext cx="3374136" cy="5567891"/>
          </a:xfrm>
        </p:spPr>
        <p:txBody>
          <a:bodyPr>
            <a:normAutofit/>
          </a:bodyPr>
          <a:lstStyle/>
          <a:p>
            <a:r>
              <a:rPr lang="en-CA" dirty="0">
                <a:latin typeface="Palatino" pitchFamily="2" charset="77"/>
                <a:ea typeface="Palatino" pitchFamily="2" charset="77"/>
              </a:rPr>
              <a:t>Limitations: Bridging Simulations and Reality</a:t>
            </a:r>
          </a:p>
        </p:txBody>
      </p:sp>
      <p:sp>
        <p:nvSpPr>
          <p:cNvPr id="4" name="Slide Number Placeholder 3">
            <a:extLst>
              <a:ext uri="{FF2B5EF4-FFF2-40B4-BE49-F238E27FC236}">
                <a16:creationId xmlns:a16="http://schemas.microsoft.com/office/drawing/2014/main" id="{B1947874-A76F-3A11-DD69-A06075367FAA}"/>
              </a:ext>
            </a:extLst>
          </p:cNvPr>
          <p:cNvSpPr>
            <a:spLocks noGrp="1"/>
          </p:cNvSpPr>
          <p:nvPr>
            <p:ph type="sldNum" sz="quarter" idx="12"/>
          </p:nvPr>
        </p:nvSpPr>
        <p:spPr>
          <a:xfrm>
            <a:off x="8610600" y="6356350"/>
            <a:ext cx="2743200" cy="365125"/>
          </a:xfrm>
        </p:spPr>
        <p:txBody>
          <a:bodyPr>
            <a:normAutofit/>
          </a:bodyPr>
          <a:lstStyle/>
          <a:p>
            <a:pPr>
              <a:spcAft>
                <a:spcPts val="600"/>
              </a:spcAft>
            </a:pPr>
            <a:fld id="{3D5A0A89-2D74-E347-8A8A-90652E3D8FA5}" type="slidenum">
              <a:rPr lang="en-CA"/>
              <a:pPr>
                <a:spcAft>
                  <a:spcPts val="600"/>
                </a:spcAft>
              </a:pPr>
              <a:t>20</a:t>
            </a:fld>
            <a:endParaRPr lang="en-CA" dirty="0"/>
          </a:p>
        </p:txBody>
      </p:sp>
      <p:graphicFrame>
        <p:nvGraphicFramePr>
          <p:cNvPr id="6" name="Content Placeholder 2">
            <a:extLst>
              <a:ext uri="{FF2B5EF4-FFF2-40B4-BE49-F238E27FC236}">
                <a16:creationId xmlns:a16="http://schemas.microsoft.com/office/drawing/2014/main" id="{E0F9BB0E-9D26-D953-71EB-4B52E1810A50}"/>
              </a:ext>
            </a:extLst>
          </p:cNvPr>
          <p:cNvGraphicFramePr>
            <a:graphicFrameLocks noGrp="1"/>
          </p:cNvGraphicFramePr>
          <p:nvPr>
            <p:ph idx="1"/>
            <p:extLst>
              <p:ext uri="{D42A27DB-BD31-4B8C-83A1-F6EECF244321}">
                <p14:modId xmlns:p14="http://schemas.microsoft.com/office/powerpoint/2010/main" val="3314305397"/>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2627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72C165-E31B-F1B6-4D69-8F907FD6D167}"/>
              </a:ext>
            </a:extLst>
          </p:cNvPr>
          <p:cNvSpPr>
            <a:spLocks noGrp="1"/>
          </p:cNvSpPr>
          <p:nvPr>
            <p:ph type="title"/>
          </p:nvPr>
        </p:nvSpPr>
        <p:spPr>
          <a:xfrm>
            <a:off x="838200" y="556995"/>
            <a:ext cx="10515600" cy="1133693"/>
          </a:xfrm>
        </p:spPr>
        <p:txBody>
          <a:bodyPr>
            <a:normAutofit/>
          </a:bodyPr>
          <a:lstStyle/>
          <a:p>
            <a:r>
              <a:rPr lang="en-CA" sz="3600" dirty="0">
                <a:latin typeface="Palatino" pitchFamily="2" charset="77"/>
                <a:ea typeface="Palatino" pitchFamily="2" charset="77"/>
              </a:rPr>
              <a:t>Future Directions: Applying Insights to Conservation</a:t>
            </a:r>
          </a:p>
        </p:txBody>
      </p:sp>
      <p:sp>
        <p:nvSpPr>
          <p:cNvPr id="4" name="Slide Number Placeholder 3">
            <a:extLst>
              <a:ext uri="{FF2B5EF4-FFF2-40B4-BE49-F238E27FC236}">
                <a16:creationId xmlns:a16="http://schemas.microsoft.com/office/drawing/2014/main" id="{A212CAE5-C753-8029-358A-B211C55968B5}"/>
              </a:ext>
            </a:extLst>
          </p:cNvPr>
          <p:cNvSpPr>
            <a:spLocks noGrp="1"/>
          </p:cNvSpPr>
          <p:nvPr>
            <p:ph type="sldNum" sz="quarter" idx="12"/>
          </p:nvPr>
        </p:nvSpPr>
        <p:spPr>
          <a:xfrm>
            <a:off x="8610600" y="6356350"/>
            <a:ext cx="2743200" cy="365125"/>
          </a:xfrm>
        </p:spPr>
        <p:txBody>
          <a:bodyPr>
            <a:normAutofit/>
          </a:bodyPr>
          <a:lstStyle/>
          <a:p>
            <a:pPr>
              <a:spcAft>
                <a:spcPts val="600"/>
              </a:spcAft>
            </a:pPr>
            <a:fld id="{3D5A0A89-2D74-E347-8A8A-90652E3D8FA5}" type="slidenum">
              <a:rPr lang="en-CA"/>
              <a:pPr>
                <a:spcAft>
                  <a:spcPts val="600"/>
                </a:spcAft>
              </a:pPr>
              <a:t>21</a:t>
            </a:fld>
            <a:endParaRPr lang="en-CA" dirty="0"/>
          </a:p>
        </p:txBody>
      </p:sp>
      <p:graphicFrame>
        <p:nvGraphicFramePr>
          <p:cNvPr id="6" name="Content Placeholder 2">
            <a:extLst>
              <a:ext uri="{FF2B5EF4-FFF2-40B4-BE49-F238E27FC236}">
                <a16:creationId xmlns:a16="http://schemas.microsoft.com/office/drawing/2014/main" id="{67E7F64A-9CC3-ED77-BCE4-F071497E038A}"/>
              </a:ext>
            </a:extLst>
          </p:cNvPr>
          <p:cNvGraphicFramePr>
            <a:graphicFrameLocks noGrp="1"/>
          </p:cNvGraphicFramePr>
          <p:nvPr>
            <p:ph idx="1"/>
            <p:extLst>
              <p:ext uri="{D42A27DB-BD31-4B8C-83A1-F6EECF244321}">
                <p14:modId xmlns:p14="http://schemas.microsoft.com/office/powerpoint/2010/main" val="13758365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523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CADF1E-E5FA-C0C5-D973-579D47691B7A}"/>
              </a:ext>
            </a:extLst>
          </p:cNvPr>
          <p:cNvSpPr>
            <a:spLocks noGrp="1"/>
          </p:cNvSpPr>
          <p:nvPr>
            <p:ph type="title"/>
          </p:nvPr>
        </p:nvSpPr>
        <p:spPr>
          <a:xfrm>
            <a:off x="630936" y="640080"/>
            <a:ext cx="4818888" cy="1481328"/>
          </a:xfrm>
        </p:spPr>
        <p:txBody>
          <a:bodyPr anchor="b">
            <a:normAutofit/>
          </a:bodyPr>
          <a:lstStyle/>
          <a:p>
            <a:r>
              <a:rPr lang="en-CA" sz="3400" dirty="0">
                <a:effectLst/>
                <a:latin typeface="Palatino" pitchFamily="2" charset="77"/>
                <a:ea typeface="Palatino" pitchFamily="2" charset="77"/>
                <a:cs typeface="Times New Roman" panose="02020603050405020304" pitchFamily="18" charset="0"/>
              </a:rPr>
              <a:t>Small Patches, Big Impact on Biodiversity</a:t>
            </a:r>
            <a:r>
              <a:rPr lang="en-CA" sz="3400" dirty="0">
                <a:effectLst/>
                <a:latin typeface="Palatino" pitchFamily="2" charset="77"/>
                <a:ea typeface="Palatino" pitchFamily="2" charset="77"/>
              </a:rPr>
              <a:t> </a:t>
            </a:r>
            <a:endParaRPr lang="en-CA" sz="3400" dirty="0">
              <a:latin typeface="Palatino" pitchFamily="2" charset="77"/>
              <a:ea typeface="Palatino" pitchFamily="2" charset="77"/>
            </a:endParaRP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0C92D41-FED1-B99F-A089-F8330B48B765}"/>
              </a:ext>
            </a:extLst>
          </p:cNvPr>
          <p:cNvSpPr>
            <a:spLocks noGrp="1"/>
          </p:cNvSpPr>
          <p:nvPr>
            <p:ph idx="1"/>
          </p:nvPr>
        </p:nvSpPr>
        <p:spPr>
          <a:xfrm>
            <a:off x="630935" y="2660904"/>
            <a:ext cx="6203519" cy="3695446"/>
          </a:xfrm>
        </p:spPr>
        <p:txBody>
          <a:bodyPr anchor="t">
            <a:normAutofit/>
          </a:bodyPr>
          <a:lstStyle/>
          <a:p>
            <a:pPr>
              <a:lnSpc>
                <a:spcPct val="100000"/>
              </a:lnSpc>
              <a:buBlip>
                <a:blip r:embed="rId3"/>
              </a:buBlip>
            </a:pPr>
            <a:r>
              <a:rPr lang="en-CA" sz="2400" dirty="0">
                <a:latin typeface="Palatino" pitchFamily="2" charset="77"/>
                <a:ea typeface="Palatino" pitchFamily="2" charset="77"/>
              </a:rPr>
              <a:t>Small patches stabilize biodiversity!</a:t>
            </a:r>
          </a:p>
          <a:p>
            <a:pPr>
              <a:lnSpc>
                <a:spcPct val="100000"/>
              </a:lnSpc>
              <a:buBlip>
                <a:blip r:embed="rId3"/>
              </a:buBlip>
            </a:pPr>
            <a:r>
              <a:rPr lang="en-CA" sz="2400" dirty="0">
                <a:latin typeface="Palatino" pitchFamily="2" charset="77"/>
                <a:ea typeface="Palatino" pitchFamily="2" charset="77"/>
              </a:rPr>
              <a:t>Large patches favor generalists through competition, not dispersal.</a:t>
            </a:r>
          </a:p>
          <a:p>
            <a:pPr>
              <a:lnSpc>
                <a:spcPct val="100000"/>
              </a:lnSpc>
              <a:buBlip>
                <a:blip r:embed="rId3"/>
              </a:buBlip>
            </a:pPr>
            <a:r>
              <a:rPr lang="en-CA" sz="2400" dirty="0">
                <a:latin typeface="Palatino" pitchFamily="2" charset="77"/>
                <a:ea typeface="Palatino" pitchFamily="2" charset="77"/>
              </a:rPr>
              <a:t>Fragmentation is not always a threat. </a:t>
            </a:r>
          </a:p>
        </p:txBody>
      </p:sp>
      <p:pic>
        <p:nvPicPr>
          <p:cNvPr id="6" name="Picture 5" descr="A light bulb with trees and a sun&#10;&#10;AI-generated content may be incorrect.">
            <a:extLst>
              <a:ext uri="{FF2B5EF4-FFF2-40B4-BE49-F238E27FC236}">
                <a16:creationId xmlns:a16="http://schemas.microsoft.com/office/drawing/2014/main" id="{42E20FEE-FD29-0741-9CBB-BF931607EFA8}"/>
              </a:ext>
            </a:extLst>
          </p:cNvPr>
          <p:cNvPicPr>
            <a:picLocks noChangeAspect="1"/>
          </p:cNvPicPr>
          <p:nvPr/>
        </p:nvPicPr>
        <p:blipFill>
          <a:blip r:embed="rId4"/>
          <a:stretch>
            <a:fillRect/>
          </a:stretch>
        </p:blipFill>
        <p:spPr>
          <a:xfrm>
            <a:off x="6834455" y="640080"/>
            <a:ext cx="3988154" cy="5577840"/>
          </a:xfrm>
          <a:prstGeom prst="rect">
            <a:avLst/>
          </a:prstGeom>
        </p:spPr>
      </p:pic>
      <p:sp>
        <p:nvSpPr>
          <p:cNvPr id="4" name="Slide Number Placeholder 3">
            <a:extLst>
              <a:ext uri="{FF2B5EF4-FFF2-40B4-BE49-F238E27FC236}">
                <a16:creationId xmlns:a16="http://schemas.microsoft.com/office/drawing/2014/main" id="{2715244B-56B9-D29C-EA56-72B9D4AA651B}"/>
              </a:ext>
            </a:extLst>
          </p:cNvPr>
          <p:cNvSpPr>
            <a:spLocks noGrp="1"/>
          </p:cNvSpPr>
          <p:nvPr>
            <p:ph type="sldNum" sz="quarter" idx="12"/>
          </p:nvPr>
        </p:nvSpPr>
        <p:spPr>
          <a:xfrm>
            <a:off x="8610600" y="6356350"/>
            <a:ext cx="2743200" cy="365125"/>
          </a:xfrm>
        </p:spPr>
        <p:txBody>
          <a:bodyPr>
            <a:normAutofit/>
          </a:bodyPr>
          <a:lstStyle/>
          <a:p>
            <a:pPr>
              <a:spcAft>
                <a:spcPts val="600"/>
              </a:spcAft>
            </a:pPr>
            <a:fld id="{3D5A0A89-2D74-E347-8A8A-90652E3D8FA5}" type="slidenum">
              <a:rPr lang="en-CA" smtClean="0"/>
              <a:pPr>
                <a:spcAft>
                  <a:spcPts val="600"/>
                </a:spcAft>
              </a:pPr>
              <a:t>22</a:t>
            </a:fld>
            <a:endParaRPr lang="en-CA" dirty="0"/>
          </a:p>
        </p:txBody>
      </p:sp>
    </p:spTree>
    <p:extLst>
      <p:ext uri="{BB962C8B-B14F-4D97-AF65-F5344CB8AC3E}">
        <p14:creationId xmlns:p14="http://schemas.microsoft.com/office/powerpoint/2010/main" val="1343993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6C4118A-B523-45D9-B427-8E05B2DEA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endParaRPr>
          </a:p>
        </p:txBody>
      </p:sp>
      <p:sp>
        <p:nvSpPr>
          <p:cNvPr id="2" name="Title 1">
            <a:extLst>
              <a:ext uri="{FF2B5EF4-FFF2-40B4-BE49-F238E27FC236}">
                <a16:creationId xmlns:a16="http://schemas.microsoft.com/office/drawing/2014/main" id="{0D463AD6-592D-68B6-4549-7DC4BEABAD11}"/>
              </a:ext>
            </a:extLst>
          </p:cNvPr>
          <p:cNvSpPr>
            <a:spLocks noGrp="1"/>
          </p:cNvSpPr>
          <p:nvPr>
            <p:ph type="ctrTitle"/>
          </p:nvPr>
        </p:nvSpPr>
        <p:spPr>
          <a:xfrm>
            <a:off x="836676" y="557189"/>
            <a:ext cx="4899039" cy="3346901"/>
          </a:xfrm>
          <a:noFill/>
        </p:spPr>
        <p:txBody>
          <a:bodyPr>
            <a:normAutofit/>
          </a:bodyPr>
          <a:lstStyle/>
          <a:p>
            <a:pPr algn="l"/>
            <a:r>
              <a:rPr lang="en-CA" sz="5200" dirty="0">
                <a:latin typeface="Palatino" pitchFamily="2" charset="77"/>
                <a:ea typeface="Palatino" pitchFamily="2" charset="77"/>
              </a:rPr>
              <a:t>Thank you!</a:t>
            </a:r>
          </a:p>
        </p:txBody>
      </p:sp>
      <p:sp>
        <p:nvSpPr>
          <p:cNvPr id="3" name="Subtitle 2">
            <a:extLst>
              <a:ext uri="{FF2B5EF4-FFF2-40B4-BE49-F238E27FC236}">
                <a16:creationId xmlns:a16="http://schemas.microsoft.com/office/drawing/2014/main" id="{242FCFDB-2064-6A4A-4AE1-41AA1269DD4D}"/>
              </a:ext>
            </a:extLst>
          </p:cNvPr>
          <p:cNvSpPr>
            <a:spLocks noGrp="1"/>
          </p:cNvSpPr>
          <p:nvPr>
            <p:ph type="subTitle" idx="1"/>
          </p:nvPr>
        </p:nvSpPr>
        <p:spPr>
          <a:xfrm>
            <a:off x="836676" y="4068287"/>
            <a:ext cx="4899039" cy="2060799"/>
          </a:xfrm>
          <a:noFill/>
        </p:spPr>
        <p:txBody>
          <a:bodyPr>
            <a:normAutofit/>
          </a:bodyPr>
          <a:lstStyle/>
          <a:p>
            <a:pPr marL="342900" indent="-342900" algn="l">
              <a:buBlip>
                <a:blip r:embed="rId3"/>
              </a:buBlip>
            </a:pPr>
            <a:r>
              <a:rPr lang="en-CA" dirty="0">
                <a:latin typeface="Palatino" pitchFamily="2" charset="77"/>
                <a:ea typeface="Palatino" pitchFamily="2" charset="77"/>
              </a:rPr>
              <a:t>Thank you to my supervisor, Dr. Jurek Kolasa.</a:t>
            </a:r>
          </a:p>
          <a:p>
            <a:pPr marL="342900" indent="-342900" algn="l">
              <a:buBlip>
                <a:blip r:embed="rId3"/>
              </a:buBlip>
            </a:pPr>
            <a:r>
              <a:rPr lang="en-CA" dirty="0">
                <a:latin typeface="Palatino" pitchFamily="2" charset="77"/>
                <a:ea typeface="Palatino" pitchFamily="2" charset="77"/>
              </a:rPr>
              <a:t>The entirety of the Kolasa lab!</a:t>
            </a:r>
          </a:p>
        </p:txBody>
      </p:sp>
      <p:pic>
        <p:nvPicPr>
          <p:cNvPr id="5" name="Picture 4" descr="A tree with a fingerprint print&#10;&#10;AI-generated content may be incorrect.">
            <a:extLst>
              <a:ext uri="{FF2B5EF4-FFF2-40B4-BE49-F238E27FC236}">
                <a16:creationId xmlns:a16="http://schemas.microsoft.com/office/drawing/2014/main" id="{9567886C-46F6-434A-FE87-962A2CF293FC}"/>
              </a:ext>
            </a:extLst>
          </p:cNvPr>
          <p:cNvPicPr>
            <a:picLocks noChangeAspect="1"/>
          </p:cNvPicPr>
          <p:nvPr/>
        </p:nvPicPr>
        <p:blipFill>
          <a:blip r:embed="rId4"/>
          <a:srcRect l="5677" r="5070"/>
          <a:stretch/>
        </p:blipFill>
        <p:spPr>
          <a:xfrm>
            <a:off x="6095999" y="10"/>
            <a:ext cx="6105655" cy="6857990"/>
          </a:xfrm>
          <a:prstGeom prst="rect">
            <a:avLst/>
          </a:prstGeom>
        </p:spPr>
      </p:pic>
      <p:sp>
        <p:nvSpPr>
          <p:cNvPr id="4" name="Slide Number Placeholder 3">
            <a:extLst>
              <a:ext uri="{FF2B5EF4-FFF2-40B4-BE49-F238E27FC236}">
                <a16:creationId xmlns:a16="http://schemas.microsoft.com/office/drawing/2014/main" id="{1648278A-F906-CA0C-C734-90DFD8D5AE94}"/>
              </a:ext>
            </a:extLst>
          </p:cNvPr>
          <p:cNvSpPr>
            <a:spLocks noGrp="1"/>
          </p:cNvSpPr>
          <p:nvPr>
            <p:ph type="sldNum" sz="quarter" idx="12"/>
          </p:nvPr>
        </p:nvSpPr>
        <p:spPr>
          <a:xfrm>
            <a:off x="10193124" y="6356350"/>
            <a:ext cx="1160675" cy="365125"/>
          </a:xfrm>
        </p:spPr>
        <p:txBody>
          <a:bodyPr>
            <a:normAutofit/>
          </a:bodyPr>
          <a:lstStyle/>
          <a:p>
            <a:pPr>
              <a:spcAft>
                <a:spcPts val="600"/>
              </a:spcAft>
            </a:pPr>
            <a:fld id="{3D5A0A89-2D74-E347-8A8A-90652E3D8FA5}" type="slidenum">
              <a:rPr lang="en-CA">
                <a:solidFill>
                  <a:srgbClr val="FFFFFF"/>
                </a:solidFill>
              </a:rPr>
              <a:pPr>
                <a:spcAft>
                  <a:spcPts val="600"/>
                </a:spcAft>
              </a:pPr>
              <a:t>23</a:t>
            </a:fld>
            <a:endParaRPr lang="en-CA" dirty="0">
              <a:solidFill>
                <a:srgbClr val="FFFFFF"/>
              </a:solidFill>
            </a:endParaRPr>
          </a:p>
        </p:txBody>
      </p:sp>
    </p:spTree>
    <p:extLst>
      <p:ext uri="{BB962C8B-B14F-4D97-AF65-F5344CB8AC3E}">
        <p14:creationId xmlns:p14="http://schemas.microsoft.com/office/powerpoint/2010/main" val="952960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4B8E7-8316-1F76-16ED-B0D6D041B3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9DB219-8848-FD58-408F-D7E2471A9088}"/>
              </a:ext>
            </a:extLst>
          </p:cNvPr>
          <p:cNvSpPr>
            <a:spLocks noGrp="1"/>
          </p:cNvSpPr>
          <p:nvPr>
            <p:ph type="title"/>
          </p:nvPr>
        </p:nvSpPr>
        <p:spPr/>
        <p:txBody>
          <a:bodyPr>
            <a:normAutofit/>
          </a:bodyPr>
          <a:lstStyle/>
          <a:p>
            <a:r>
              <a:rPr lang="en-CA" dirty="0">
                <a:latin typeface="Palatino" pitchFamily="2" charset="77"/>
                <a:ea typeface="Palatino" pitchFamily="2" charset="77"/>
              </a:rPr>
              <a:t>Rethinking Fragmentation</a:t>
            </a:r>
          </a:p>
        </p:txBody>
      </p:sp>
      <p:sp>
        <p:nvSpPr>
          <p:cNvPr id="3" name="Content Placeholder 2">
            <a:extLst>
              <a:ext uri="{FF2B5EF4-FFF2-40B4-BE49-F238E27FC236}">
                <a16:creationId xmlns:a16="http://schemas.microsoft.com/office/drawing/2014/main" id="{6D2B5F02-6514-D4D7-2875-E27E5C05336A}"/>
              </a:ext>
            </a:extLst>
          </p:cNvPr>
          <p:cNvSpPr>
            <a:spLocks noGrp="1"/>
          </p:cNvSpPr>
          <p:nvPr>
            <p:ph idx="1"/>
          </p:nvPr>
        </p:nvSpPr>
        <p:spPr>
          <a:xfrm>
            <a:off x="600075" y="1472027"/>
            <a:ext cx="10753725" cy="4486275"/>
          </a:xfrm>
        </p:spPr>
        <p:txBody>
          <a:bodyPr>
            <a:normAutofit/>
          </a:bodyPr>
          <a:lstStyle/>
          <a:p>
            <a:pPr>
              <a:buBlip>
                <a:blip r:embed="rId3"/>
              </a:buBlip>
            </a:pPr>
            <a:r>
              <a:rPr lang="en-CA" dirty="0">
                <a:effectLst/>
                <a:latin typeface="Palatino" pitchFamily="2" charset="77"/>
                <a:ea typeface="Palatino" pitchFamily="2" charset="77"/>
              </a:rPr>
              <a:t>Habitat fragmentation is </a:t>
            </a:r>
            <a:r>
              <a:rPr lang="en-CA" dirty="0">
                <a:latin typeface="Palatino" pitchFamily="2" charset="77"/>
                <a:ea typeface="Palatino" pitchFamily="2" charset="77"/>
              </a:rPr>
              <a:t>considered a threat to biodiversity.</a:t>
            </a:r>
          </a:p>
          <a:p>
            <a:pPr lvl="1">
              <a:buBlip>
                <a:blip r:embed="rId3"/>
              </a:buBlip>
            </a:pPr>
            <a:r>
              <a:rPr lang="en-CA" dirty="0">
                <a:latin typeface="Palatino" pitchFamily="2" charset="77"/>
                <a:ea typeface="Palatino" pitchFamily="2" charset="77"/>
              </a:rPr>
              <a:t>Disrupts species movement, reduces genetic diversity and increases extinction risk.</a:t>
            </a:r>
          </a:p>
          <a:p>
            <a:pPr>
              <a:buBlip>
                <a:blip r:embed="rId3"/>
              </a:buBlip>
            </a:pPr>
            <a:r>
              <a:rPr lang="en-CA" dirty="0">
                <a:latin typeface="Palatino" pitchFamily="2" charset="77"/>
                <a:ea typeface="Palatino" pitchFamily="2" charset="77"/>
              </a:rPr>
              <a:t>Emerging research (including my own) suggests potential benefits.</a:t>
            </a:r>
          </a:p>
          <a:p>
            <a:pPr marL="457200" lvl="1" indent="0">
              <a:buNone/>
            </a:pPr>
            <a:endParaRPr lang="en-CA" dirty="0">
              <a:latin typeface="Palatino" pitchFamily="2" charset="77"/>
              <a:ea typeface="Palatino" pitchFamily="2" charset="77"/>
            </a:endParaRPr>
          </a:p>
        </p:txBody>
      </p:sp>
      <p:sp>
        <p:nvSpPr>
          <p:cNvPr id="4" name="Slide Number Placeholder 3">
            <a:extLst>
              <a:ext uri="{FF2B5EF4-FFF2-40B4-BE49-F238E27FC236}">
                <a16:creationId xmlns:a16="http://schemas.microsoft.com/office/drawing/2014/main" id="{4F8191A6-FAAE-DD23-3EA6-01A05DE99A90}"/>
              </a:ext>
            </a:extLst>
          </p:cNvPr>
          <p:cNvSpPr>
            <a:spLocks noGrp="1"/>
          </p:cNvSpPr>
          <p:nvPr>
            <p:ph type="sldNum" sz="quarter" idx="12"/>
          </p:nvPr>
        </p:nvSpPr>
        <p:spPr>
          <a:xfrm>
            <a:off x="9448800" y="6488668"/>
            <a:ext cx="2743200" cy="365125"/>
          </a:xfrm>
        </p:spPr>
        <p:txBody>
          <a:bodyPr/>
          <a:lstStyle/>
          <a:p>
            <a:fld id="{3D5A0A89-2D74-E347-8A8A-90652E3D8FA5}" type="slidenum">
              <a:rPr lang="en-CA" smtClean="0"/>
              <a:t>3</a:t>
            </a:fld>
            <a:endParaRPr lang="en-CA" dirty="0"/>
          </a:p>
        </p:txBody>
      </p:sp>
      <p:sp>
        <p:nvSpPr>
          <p:cNvPr id="5" name="TextBox 4">
            <a:extLst>
              <a:ext uri="{FF2B5EF4-FFF2-40B4-BE49-F238E27FC236}">
                <a16:creationId xmlns:a16="http://schemas.microsoft.com/office/drawing/2014/main" id="{AC8333F6-C11D-19CD-6629-A186E304FF7C}"/>
              </a:ext>
            </a:extLst>
          </p:cNvPr>
          <p:cNvSpPr txBox="1"/>
          <p:nvPr/>
        </p:nvSpPr>
        <p:spPr>
          <a:xfrm>
            <a:off x="10050161" y="6170291"/>
            <a:ext cx="3355699" cy="369332"/>
          </a:xfrm>
          <a:prstGeom prst="rect">
            <a:avLst/>
          </a:prstGeom>
          <a:noFill/>
        </p:spPr>
        <p:txBody>
          <a:bodyPr wrap="square" rtlCol="0">
            <a:spAutoFit/>
          </a:bodyPr>
          <a:lstStyle/>
          <a:p>
            <a:r>
              <a:rPr lang="en-CA" dirty="0">
                <a:latin typeface="Palatino" pitchFamily="2" charset="77"/>
                <a:ea typeface="Palatino" pitchFamily="2" charset="77"/>
              </a:rPr>
              <a:t>Bennett, 2003</a:t>
            </a:r>
          </a:p>
        </p:txBody>
      </p:sp>
      <p:pic>
        <p:nvPicPr>
          <p:cNvPr id="1026" name="Picture 2" descr="The process of habitat fragmentation has three components: (a) an overall loss of habitat; (b) a reduction in the size of remaining habitats; and (c) an increased isolation of habitats.">
            <a:extLst>
              <a:ext uri="{FF2B5EF4-FFF2-40B4-BE49-F238E27FC236}">
                <a16:creationId xmlns:a16="http://schemas.microsoft.com/office/drawing/2014/main" id="{1CA3FDCB-10CE-AE0F-EE09-53BEAAABA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7257" y="3533211"/>
            <a:ext cx="5495925" cy="2657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347451"/>
      </p:ext>
    </p:extLst>
  </p:cSld>
  <p:clrMapOvr>
    <a:masterClrMapping/>
  </p:clrMapOvr>
  <mc:AlternateContent xmlns:mc="http://schemas.openxmlformats.org/markup-compatibility/2006" xmlns:p14="http://schemas.microsoft.com/office/powerpoint/2010/main">
    <mc:Choice Requires="p14">
      <p:transition spd="slow" p14:dur="2000" advTm="24457"/>
    </mc:Choice>
    <mc:Fallback xmlns="">
      <p:transition spd="slow" advTm="2445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Freeform: Shape 1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A53E29-0BF4-9AC6-7CE5-6FE81AC092E1}"/>
              </a:ext>
            </a:extLst>
          </p:cNvPr>
          <p:cNvSpPr>
            <a:spLocks noGrp="1"/>
          </p:cNvSpPr>
          <p:nvPr>
            <p:ph type="ctrTitle"/>
          </p:nvPr>
        </p:nvSpPr>
        <p:spPr>
          <a:xfrm>
            <a:off x="1524003" y="1999615"/>
            <a:ext cx="9144000" cy="2764028"/>
          </a:xfrm>
        </p:spPr>
        <p:txBody>
          <a:bodyPr anchor="ctr">
            <a:normAutofit fontScale="90000"/>
          </a:bodyPr>
          <a:lstStyle/>
          <a:p>
            <a:r>
              <a:rPr lang="en-CA" sz="6100" i="1" dirty="0">
                <a:latin typeface="Palatino" pitchFamily="2" charset="77"/>
                <a:ea typeface="Palatino" pitchFamily="2" charset="77"/>
              </a:rPr>
              <a:t>Under what conditions do small and fragmented patches support higher biodiversity? </a:t>
            </a:r>
            <a:endParaRPr lang="en-CA" sz="6100" dirty="0"/>
          </a:p>
        </p:txBody>
      </p:sp>
      <p:sp>
        <p:nvSpPr>
          <p:cNvPr id="15" name="Rectangle 1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B096B02C-F0FF-7CD2-AEE2-5B1ED9B2840F}"/>
              </a:ext>
            </a:extLst>
          </p:cNvPr>
          <p:cNvSpPr>
            <a:spLocks noGrp="1"/>
          </p:cNvSpPr>
          <p:nvPr>
            <p:ph type="sldNum" sz="quarter" idx="12"/>
          </p:nvPr>
        </p:nvSpPr>
        <p:spPr>
          <a:xfrm>
            <a:off x="10489019" y="6356350"/>
            <a:ext cx="1268818" cy="365125"/>
          </a:xfrm>
        </p:spPr>
        <p:txBody>
          <a:bodyPr>
            <a:normAutofit/>
          </a:bodyPr>
          <a:lstStyle/>
          <a:p>
            <a:pPr>
              <a:spcAft>
                <a:spcPts val="600"/>
              </a:spcAft>
            </a:pPr>
            <a:fld id="{3D5A0A89-2D74-E347-8A8A-90652E3D8FA5}" type="slidenum">
              <a:rPr lang="en-CA">
                <a:solidFill>
                  <a:schemeClr val="tx1">
                    <a:lumMod val="50000"/>
                    <a:lumOff val="50000"/>
                  </a:schemeClr>
                </a:solidFill>
              </a:rPr>
              <a:pPr>
                <a:spcAft>
                  <a:spcPts val="600"/>
                </a:spcAft>
              </a:pPr>
              <a:t>4</a:t>
            </a:fld>
            <a:endParaRPr lang="en-CA" dirty="0">
              <a:solidFill>
                <a:schemeClr val="tx1">
                  <a:lumMod val="50000"/>
                  <a:lumOff val="50000"/>
                </a:schemeClr>
              </a:solidFill>
            </a:endParaRPr>
          </a:p>
        </p:txBody>
      </p:sp>
    </p:spTree>
    <p:extLst>
      <p:ext uri="{BB962C8B-B14F-4D97-AF65-F5344CB8AC3E}">
        <p14:creationId xmlns:p14="http://schemas.microsoft.com/office/powerpoint/2010/main" val="2834333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stick figure with bubbles and a magnifying glass&#10;&#10;AI-generated content may be incorrect.">
            <a:extLst>
              <a:ext uri="{FF2B5EF4-FFF2-40B4-BE49-F238E27FC236}">
                <a16:creationId xmlns:a16="http://schemas.microsoft.com/office/drawing/2014/main" id="{EF195FC0-7BED-6901-E26C-005C55DA9A6C}"/>
              </a:ext>
            </a:extLst>
          </p:cNvPr>
          <p:cNvPicPr>
            <a:picLocks noChangeAspect="1"/>
          </p:cNvPicPr>
          <p:nvPr/>
        </p:nvPicPr>
        <p:blipFill>
          <a:blip r:embed="rId3"/>
          <a:srcRect l="3112" r="511" b="-1"/>
          <a:stretch/>
        </p:blipFill>
        <p:spPr>
          <a:xfrm>
            <a:off x="2756429" y="13658"/>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2" name="Title 1">
            <a:extLst>
              <a:ext uri="{FF2B5EF4-FFF2-40B4-BE49-F238E27FC236}">
                <a16:creationId xmlns:a16="http://schemas.microsoft.com/office/drawing/2014/main" id="{0571D383-7E05-B6E3-B44A-FAFF22D50BA1}"/>
              </a:ext>
            </a:extLst>
          </p:cNvPr>
          <p:cNvSpPr>
            <a:spLocks noGrp="1"/>
          </p:cNvSpPr>
          <p:nvPr>
            <p:ph type="title"/>
          </p:nvPr>
        </p:nvSpPr>
        <p:spPr>
          <a:xfrm>
            <a:off x="661915" y="2852381"/>
            <a:ext cx="3476947" cy="2640247"/>
          </a:xfrm>
        </p:spPr>
        <p:txBody>
          <a:bodyPr vert="horz" lIns="91440" tIns="45720" rIns="91440" bIns="45720" rtlCol="0" anchor="b">
            <a:normAutofit/>
          </a:bodyPr>
          <a:lstStyle/>
          <a:p>
            <a:r>
              <a:rPr lang="en-US" dirty="0">
                <a:solidFill>
                  <a:schemeClr val="tx1">
                    <a:lumMod val="85000"/>
                    <a:lumOff val="15000"/>
                  </a:schemeClr>
                </a:solidFill>
                <a:latin typeface="Palatino" pitchFamily="2" charset="77"/>
                <a:ea typeface="Palatino" pitchFamily="2" charset="77"/>
              </a:rPr>
              <a:t>Two Key Perspectives</a:t>
            </a:r>
          </a:p>
        </p:txBody>
      </p:sp>
      <p:sp>
        <p:nvSpPr>
          <p:cNvPr id="4" name="Slide Number Placeholder 3">
            <a:extLst>
              <a:ext uri="{FF2B5EF4-FFF2-40B4-BE49-F238E27FC236}">
                <a16:creationId xmlns:a16="http://schemas.microsoft.com/office/drawing/2014/main" id="{B76E8A8F-BB81-36F6-9964-A5ABF67545E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3D5A0A89-2D74-E347-8A8A-90652E3D8FA5}" type="slidenum">
              <a:rPr lang="en-US" sz="1000">
                <a:solidFill>
                  <a:srgbClr val="FFFFFF"/>
                </a:solidFill>
                <a:latin typeface="Calibri" panose="020F0502020204030204"/>
              </a:rPr>
              <a:pPr>
                <a:spcAft>
                  <a:spcPts val="600"/>
                </a:spcAft>
                <a:defRPr/>
              </a:pPr>
              <a:t>5</a:t>
            </a:fld>
            <a:endParaRPr lang="en-US" sz="1000" dirty="0">
              <a:solidFill>
                <a:srgbClr val="FFFFFF"/>
              </a:solidFill>
              <a:latin typeface="Calibri" panose="020F0502020204030204"/>
            </a:endParaRPr>
          </a:p>
        </p:txBody>
      </p:sp>
    </p:spTree>
    <p:extLst>
      <p:ext uri="{BB962C8B-B14F-4D97-AF65-F5344CB8AC3E}">
        <p14:creationId xmlns:p14="http://schemas.microsoft.com/office/powerpoint/2010/main" val="131392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03149FA-D1C0-EEC2-77A4-2C0FADEE257D}"/>
              </a:ext>
            </a:extLst>
          </p:cNvPr>
          <p:cNvSpPr>
            <a:spLocks noGrp="1"/>
          </p:cNvSpPr>
          <p:nvPr>
            <p:ph type="title"/>
          </p:nvPr>
        </p:nvSpPr>
        <p:spPr>
          <a:xfrm>
            <a:off x="630935" y="639520"/>
            <a:ext cx="4749447" cy="1719072"/>
          </a:xfrm>
        </p:spPr>
        <p:txBody>
          <a:bodyPr anchor="b">
            <a:noAutofit/>
          </a:bodyPr>
          <a:lstStyle/>
          <a:p>
            <a:r>
              <a:rPr lang="en-CA" dirty="0">
                <a:latin typeface="Palatino" pitchFamily="2" charset="77"/>
                <a:ea typeface="Palatino" pitchFamily="2" charset="77"/>
              </a:rPr>
              <a:t>What is a metacommunity?</a:t>
            </a:r>
          </a:p>
        </p:txBody>
      </p:sp>
      <p:sp>
        <p:nvSpPr>
          <p:cNvPr id="3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D01FF5A-3EE8-F8B4-B4D2-7DFC490C4C72}"/>
              </a:ext>
            </a:extLst>
          </p:cNvPr>
          <p:cNvSpPr>
            <a:spLocks noGrp="1"/>
          </p:cNvSpPr>
          <p:nvPr>
            <p:ph idx="1"/>
          </p:nvPr>
        </p:nvSpPr>
        <p:spPr>
          <a:xfrm>
            <a:off x="630935" y="2807208"/>
            <a:ext cx="4166351" cy="3410712"/>
          </a:xfrm>
        </p:spPr>
        <p:txBody>
          <a:bodyPr anchor="t">
            <a:normAutofit lnSpcReduction="10000"/>
          </a:bodyPr>
          <a:lstStyle/>
          <a:p>
            <a:pPr>
              <a:buBlip>
                <a:blip r:embed="rId3"/>
              </a:buBlip>
            </a:pPr>
            <a:r>
              <a:rPr lang="en-CA" dirty="0">
                <a:latin typeface="Palatino" pitchFamily="2" charset="77"/>
                <a:ea typeface="Palatino" pitchFamily="2" charset="77"/>
              </a:rPr>
              <a:t>A network of interacting species distributed across multiple habitat patches.</a:t>
            </a:r>
          </a:p>
          <a:p>
            <a:pPr>
              <a:buBlip>
                <a:blip r:embed="rId3"/>
              </a:buBlip>
            </a:pPr>
            <a:r>
              <a:rPr lang="en-CA" dirty="0">
                <a:latin typeface="Palatino" pitchFamily="2" charset="77"/>
                <a:ea typeface="Palatino" pitchFamily="2" charset="77"/>
              </a:rPr>
              <a:t>Connected by dispersal, influencing species composition and turnover.</a:t>
            </a:r>
          </a:p>
        </p:txBody>
      </p:sp>
      <p:pic>
        <p:nvPicPr>
          <p:cNvPr id="6" name="Picture 5" descr="A diagram of a large patch&#10;&#10;AI-generated content may be incorrect.">
            <a:extLst>
              <a:ext uri="{FF2B5EF4-FFF2-40B4-BE49-F238E27FC236}">
                <a16:creationId xmlns:a16="http://schemas.microsoft.com/office/drawing/2014/main" id="{4CABABEB-D2EA-ED81-1635-B3569BC770A4}"/>
              </a:ext>
            </a:extLst>
          </p:cNvPr>
          <p:cNvPicPr>
            <a:picLocks noChangeAspect="1"/>
          </p:cNvPicPr>
          <p:nvPr/>
        </p:nvPicPr>
        <p:blipFill>
          <a:blip r:embed="rId4"/>
          <a:stretch>
            <a:fillRect/>
          </a:stretch>
        </p:blipFill>
        <p:spPr>
          <a:xfrm>
            <a:off x="5132424" y="1338470"/>
            <a:ext cx="6425592" cy="4489572"/>
          </a:xfrm>
          <a:prstGeom prst="rect">
            <a:avLst/>
          </a:prstGeom>
        </p:spPr>
      </p:pic>
      <p:sp>
        <p:nvSpPr>
          <p:cNvPr id="4" name="Slide Number Placeholder 3">
            <a:extLst>
              <a:ext uri="{FF2B5EF4-FFF2-40B4-BE49-F238E27FC236}">
                <a16:creationId xmlns:a16="http://schemas.microsoft.com/office/drawing/2014/main" id="{12BB2F2E-5F60-CBB1-014D-DA06F504F9F9}"/>
              </a:ext>
            </a:extLst>
          </p:cNvPr>
          <p:cNvSpPr>
            <a:spLocks noGrp="1"/>
          </p:cNvSpPr>
          <p:nvPr>
            <p:ph type="sldNum" sz="quarter" idx="12"/>
          </p:nvPr>
        </p:nvSpPr>
        <p:spPr>
          <a:xfrm>
            <a:off x="8610600" y="6356350"/>
            <a:ext cx="2743200" cy="365125"/>
          </a:xfrm>
        </p:spPr>
        <p:txBody>
          <a:bodyPr>
            <a:normAutofit/>
          </a:bodyPr>
          <a:lstStyle/>
          <a:p>
            <a:pPr>
              <a:spcAft>
                <a:spcPts val="600"/>
              </a:spcAft>
            </a:pPr>
            <a:fld id="{3D5A0A89-2D74-E347-8A8A-90652E3D8FA5}" type="slidenum">
              <a:rPr lang="en-CA"/>
              <a:pPr>
                <a:spcAft>
                  <a:spcPts val="600"/>
                </a:spcAft>
              </a:pPr>
              <a:t>6</a:t>
            </a:fld>
            <a:endParaRPr lang="en-CA" dirty="0"/>
          </a:p>
        </p:txBody>
      </p:sp>
    </p:spTree>
    <p:extLst>
      <p:ext uri="{BB962C8B-B14F-4D97-AF65-F5344CB8AC3E}">
        <p14:creationId xmlns:p14="http://schemas.microsoft.com/office/powerpoint/2010/main" val="1990060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389D3E0-BA02-41D3-B2AC-8FD6AA893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E1A2AC-54F0-AEF3-8778-8F00022C3F03}"/>
              </a:ext>
            </a:extLst>
          </p:cNvPr>
          <p:cNvSpPr>
            <a:spLocks noGrp="1"/>
          </p:cNvSpPr>
          <p:nvPr>
            <p:ph type="title"/>
          </p:nvPr>
        </p:nvSpPr>
        <p:spPr>
          <a:xfrm>
            <a:off x="838200" y="557189"/>
            <a:ext cx="4338711" cy="5571900"/>
          </a:xfrm>
        </p:spPr>
        <p:txBody>
          <a:bodyPr vert="horz" lIns="91440" tIns="45720" rIns="91440" bIns="45720" rtlCol="0" anchor="ctr">
            <a:normAutofit/>
          </a:bodyPr>
          <a:lstStyle/>
          <a:p>
            <a:r>
              <a:rPr lang="en-US" sz="4800" dirty="0">
                <a:latin typeface="Palatino" pitchFamily="2" charset="77"/>
                <a:ea typeface="Palatino" pitchFamily="2" charset="77"/>
              </a:rPr>
              <a:t>Characteristics of Small vs. Large Patches</a:t>
            </a:r>
          </a:p>
        </p:txBody>
      </p:sp>
      <p:pic>
        <p:nvPicPr>
          <p:cNvPr id="7" name="Content Placeholder 6" descr="A comparison of patches and small fragments&#10;&#10;AI-generated content may be incorrect.">
            <a:extLst>
              <a:ext uri="{FF2B5EF4-FFF2-40B4-BE49-F238E27FC236}">
                <a16:creationId xmlns:a16="http://schemas.microsoft.com/office/drawing/2014/main" id="{E2989436-DD44-36DD-CABC-D236C29B1A0F}"/>
              </a:ext>
            </a:extLst>
          </p:cNvPr>
          <p:cNvPicPr>
            <a:picLocks noChangeAspect="1"/>
          </p:cNvPicPr>
          <p:nvPr/>
        </p:nvPicPr>
        <p:blipFill>
          <a:blip r:embed="rId3"/>
          <a:srcRect r="2713" b="1"/>
          <a:stretch/>
        </p:blipFill>
        <p:spPr>
          <a:xfrm>
            <a:off x="5176911" y="720190"/>
            <a:ext cx="6833848" cy="5584353"/>
          </a:xfrm>
          <a:prstGeom prst="rect">
            <a:avLst/>
          </a:prstGeom>
        </p:spPr>
      </p:pic>
      <p:sp>
        <p:nvSpPr>
          <p:cNvPr id="4" name="Slide Number Placeholder 3">
            <a:extLst>
              <a:ext uri="{FF2B5EF4-FFF2-40B4-BE49-F238E27FC236}">
                <a16:creationId xmlns:a16="http://schemas.microsoft.com/office/drawing/2014/main" id="{24FAEEEE-C36C-7466-88D0-91A472091D0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defRPr/>
            </a:pPr>
            <a:fld id="{3D5A0A89-2D74-E347-8A8A-90652E3D8FA5}" type="slidenum">
              <a:rPr lang="en-US" smtClean="0">
                <a:solidFill>
                  <a:schemeClr val="tx1">
                    <a:tint val="75000"/>
                  </a:schemeClr>
                </a:solidFill>
              </a:rPr>
              <a:pPr defTabSz="457200">
                <a:spcAft>
                  <a:spcPts val="600"/>
                </a:spcAft>
                <a:defRPr/>
              </a:pPr>
              <a:t>7</a:t>
            </a:fld>
            <a:endParaRPr lang="en-US" dirty="0">
              <a:solidFill>
                <a:schemeClr val="tx1">
                  <a:tint val="75000"/>
                </a:schemeClr>
              </a:solidFill>
            </a:endParaRPr>
          </a:p>
        </p:txBody>
      </p:sp>
      <p:sp>
        <p:nvSpPr>
          <p:cNvPr id="3" name="TextBox 2">
            <a:extLst>
              <a:ext uri="{FF2B5EF4-FFF2-40B4-BE49-F238E27FC236}">
                <a16:creationId xmlns:a16="http://schemas.microsoft.com/office/drawing/2014/main" id="{470E391D-989D-E630-2B9B-7F869032B449}"/>
              </a:ext>
            </a:extLst>
          </p:cNvPr>
          <p:cNvSpPr txBox="1"/>
          <p:nvPr/>
        </p:nvSpPr>
        <p:spPr>
          <a:xfrm>
            <a:off x="9314976" y="6083366"/>
            <a:ext cx="3558209" cy="369332"/>
          </a:xfrm>
          <a:prstGeom prst="rect">
            <a:avLst/>
          </a:prstGeom>
          <a:noFill/>
        </p:spPr>
        <p:txBody>
          <a:bodyPr wrap="square" rtlCol="0">
            <a:spAutoFit/>
          </a:bodyPr>
          <a:lstStyle/>
          <a:p>
            <a:pPr>
              <a:spcAft>
                <a:spcPts val="600"/>
              </a:spcAft>
            </a:pPr>
            <a:r>
              <a:rPr lang="en-CA" dirty="0">
                <a:latin typeface="Palatino" pitchFamily="2" charset="77"/>
                <a:ea typeface="Palatino" pitchFamily="2" charset="77"/>
              </a:rPr>
              <a:t>BioRender, 2025</a:t>
            </a:r>
          </a:p>
        </p:txBody>
      </p:sp>
    </p:spTree>
    <p:extLst>
      <p:ext uri="{BB962C8B-B14F-4D97-AF65-F5344CB8AC3E}">
        <p14:creationId xmlns:p14="http://schemas.microsoft.com/office/powerpoint/2010/main" val="175314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AF66D-DB75-3BFF-572C-380360BB6B8A}"/>
              </a:ext>
            </a:extLst>
          </p:cNvPr>
          <p:cNvSpPr>
            <a:spLocks noGrp="1"/>
          </p:cNvSpPr>
          <p:nvPr>
            <p:ph type="title"/>
          </p:nvPr>
        </p:nvSpPr>
        <p:spPr/>
        <p:txBody>
          <a:bodyPr>
            <a:normAutofit/>
          </a:bodyPr>
          <a:lstStyle/>
          <a:p>
            <a:r>
              <a:rPr lang="en-CA" dirty="0">
                <a:latin typeface="Palatino" pitchFamily="2" charset="77"/>
                <a:ea typeface="Palatino" pitchFamily="2" charset="77"/>
              </a:rPr>
              <a:t>Small </a:t>
            </a:r>
            <a:r>
              <a:rPr lang="en-CA" sz="4400" dirty="0">
                <a:latin typeface="Palatino" pitchFamily="2" charset="77"/>
                <a:ea typeface="Palatino" pitchFamily="2" charset="77"/>
              </a:rPr>
              <a:t>patches may act as refuges for specialists.</a:t>
            </a:r>
            <a:endParaRPr lang="en-CA" dirty="0"/>
          </a:p>
        </p:txBody>
      </p:sp>
      <p:sp>
        <p:nvSpPr>
          <p:cNvPr id="4" name="Slide Number Placeholder 3">
            <a:extLst>
              <a:ext uri="{FF2B5EF4-FFF2-40B4-BE49-F238E27FC236}">
                <a16:creationId xmlns:a16="http://schemas.microsoft.com/office/drawing/2014/main" id="{8688E5E8-A97E-B1ED-C60B-BF70A6421E48}"/>
              </a:ext>
            </a:extLst>
          </p:cNvPr>
          <p:cNvSpPr>
            <a:spLocks noGrp="1"/>
          </p:cNvSpPr>
          <p:nvPr>
            <p:ph type="sldNum" sz="quarter" idx="12"/>
          </p:nvPr>
        </p:nvSpPr>
        <p:spPr/>
        <p:txBody>
          <a:bodyPr/>
          <a:lstStyle/>
          <a:p>
            <a:fld id="{3D5A0A89-2D74-E347-8A8A-90652E3D8FA5}" type="slidenum">
              <a:rPr lang="en-CA" smtClean="0"/>
              <a:t>8</a:t>
            </a:fld>
            <a:endParaRPr lang="en-CA" dirty="0"/>
          </a:p>
        </p:txBody>
      </p:sp>
      <p:pic>
        <p:nvPicPr>
          <p:cNvPr id="5" name="Picture 4" descr="A grey koala bear on a black background&#10;&#10;AI-generated content may be incorrect.">
            <a:extLst>
              <a:ext uri="{FF2B5EF4-FFF2-40B4-BE49-F238E27FC236}">
                <a16:creationId xmlns:a16="http://schemas.microsoft.com/office/drawing/2014/main" id="{06A04D25-2560-1524-A048-CDD646024BA3}"/>
              </a:ext>
            </a:extLst>
          </p:cNvPr>
          <p:cNvPicPr>
            <a:picLocks noChangeAspect="1"/>
          </p:cNvPicPr>
          <p:nvPr/>
        </p:nvPicPr>
        <p:blipFill>
          <a:blip r:embed="rId3">
            <a:alphaModFix amt="70000"/>
          </a:blip>
          <a:stretch>
            <a:fillRect/>
          </a:stretch>
        </p:blipFill>
        <p:spPr>
          <a:xfrm>
            <a:off x="121390" y="3459192"/>
            <a:ext cx="4133618" cy="2893533"/>
          </a:xfrm>
          <a:prstGeom prst="rect">
            <a:avLst/>
          </a:prstGeom>
        </p:spPr>
      </p:pic>
      <p:pic>
        <p:nvPicPr>
          <p:cNvPr id="6" name="Picture 5" descr="A brown and white fox with black background&#10;&#10;AI-generated content may be incorrect.">
            <a:extLst>
              <a:ext uri="{FF2B5EF4-FFF2-40B4-BE49-F238E27FC236}">
                <a16:creationId xmlns:a16="http://schemas.microsoft.com/office/drawing/2014/main" id="{229AFE2C-087D-5B5D-E0E8-A0880A14F3E2}"/>
              </a:ext>
            </a:extLst>
          </p:cNvPr>
          <p:cNvPicPr>
            <a:picLocks noChangeAspect="1"/>
          </p:cNvPicPr>
          <p:nvPr/>
        </p:nvPicPr>
        <p:blipFill>
          <a:blip r:embed="rId4">
            <a:alphaModFix amt="50000"/>
          </a:blip>
          <a:stretch>
            <a:fillRect/>
          </a:stretch>
        </p:blipFill>
        <p:spPr>
          <a:xfrm>
            <a:off x="7522403" y="1409589"/>
            <a:ext cx="4919593" cy="3127792"/>
          </a:xfrm>
          <a:prstGeom prst="rect">
            <a:avLst/>
          </a:prstGeom>
        </p:spPr>
      </p:pic>
      <p:sp>
        <p:nvSpPr>
          <p:cNvPr id="9" name="Left-Right Arrow 8">
            <a:extLst>
              <a:ext uri="{FF2B5EF4-FFF2-40B4-BE49-F238E27FC236}">
                <a16:creationId xmlns:a16="http://schemas.microsoft.com/office/drawing/2014/main" id="{0876AF0E-4E8A-8E88-7A34-DB0C5675818F}"/>
              </a:ext>
            </a:extLst>
          </p:cNvPr>
          <p:cNvSpPr/>
          <p:nvPr/>
        </p:nvSpPr>
        <p:spPr>
          <a:xfrm>
            <a:off x="1773643" y="3692812"/>
            <a:ext cx="7900416" cy="66141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TextBox 9">
            <a:extLst>
              <a:ext uri="{FF2B5EF4-FFF2-40B4-BE49-F238E27FC236}">
                <a16:creationId xmlns:a16="http://schemas.microsoft.com/office/drawing/2014/main" id="{5204B40F-3D29-FD0A-7C51-F88F4F8A64EE}"/>
              </a:ext>
            </a:extLst>
          </p:cNvPr>
          <p:cNvSpPr txBox="1"/>
          <p:nvPr/>
        </p:nvSpPr>
        <p:spPr>
          <a:xfrm>
            <a:off x="1594134" y="1925681"/>
            <a:ext cx="5321748" cy="1815882"/>
          </a:xfrm>
          <a:prstGeom prst="rect">
            <a:avLst/>
          </a:prstGeom>
          <a:noFill/>
        </p:spPr>
        <p:txBody>
          <a:bodyPr wrap="square" rtlCol="0">
            <a:spAutoFit/>
          </a:bodyPr>
          <a:lstStyle/>
          <a:p>
            <a:pPr marL="457200" indent="-457200">
              <a:buBlip>
                <a:blip r:embed="rId5"/>
              </a:buBlip>
            </a:pPr>
            <a:r>
              <a:rPr lang="en-CA" sz="2800" dirty="0">
                <a:latin typeface="Palatino" pitchFamily="2" charset="77"/>
                <a:ea typeface="Palatino" pitchFamily="2" charset="77"/>
              </a:rPr>
              <a:t>Require specific condition</a:t>
            </a:r>
          </a:p>
          <a:p>
            <a:pPr marL="457200" indent="-457200">
              <a:buBlip>
                <a:blip r:embed="rId5"/>
              </a:buBlip>
            </a:pPr>
            <a:r>
              <a:rPr lang="en-CA" sz="2800" dirty="0">
                <a:latin typeface="Palatino" pitchFamily="2" charset="77"/>
                <a:ea typeface="Palatino" pitchFamily="2" charset="77"/>
              </a:rPr>
              <a:t>Lower dispersal</a:t>
            </a:r>
          </a:p>
          <a:p>
            <a:pPr marL="457200" indent="-457200">
              <a:buBlip>
                <a:blip r:embed="rId5"/>
              </a:buBlip>
            </a:pPr>
            <a:r>
              <a:rPr lang="en-CA" sz="2800" i="1" dirty="0">
                <a:latin typeface="Palatino" pitchFamily="2" charset="77"/>
                <a:ea typeface="Palatino" pitchFamily="2" charset="77"/>
              </a:rPr>
              <a:t>Persist in small patches</a:t>
            </a:r>
          </a:p>
          <a:p>
            <a:pPr marL="457200" indent="-457200">
              <a:buBlip>
                <a:blip r:embed="rId5"/>
              </a:buBlip>
            </a:pPr>
            <a:r>
              <a:rPr lang="en-CA" sz="2800" dirty="0">
                <a:latin typeface="Palatino" pitchFamily="2" charset="77"/>
                <a:ea typeface="Palatino" pitchFamily="2" charset="77"/>
              </a:rPr>
              <a:t>Lower reproduction</a:t>
            </a:r>
          </a:p>
        </p:txBody>
      </p:sp>
      <p:sp>
        <p:nvSpPr>
          <p:cNvPr id="11" name="TextBox 10">
            <a:extLst>
              <a:ext uri="{FF2B5EF4-FFF2-40B4-BE49-F238E27FC236}">
                <a16:creationId xmlns:a16="http://schemas.microsoft.com/office/drawing/2014/main" id="{7F2DA8D8-0735-DF27-93CE-CAEAB3682344}"/>
              </a:ext>
            </a:extLst>
          </p:cNvPr>
          <p:cNvSpPr txBox="1"/>
          <p:nvPr/>
        </p:nvSpPr>
        <p:spPr>
          <a:xfrm>
            <a:off x="6748862" y="4540470"/>
            <a:ext cx="5321748" cy="1815882"/>
          </a:xfrm>
          <a:prstGeom prst="rect">
            <a:avLst/>
          </a:prstGeom>
          <a:noFill/>
        </p:spPr>
        <p:txBody>
          <a:bodyPr wrap="square" rtlCol="0">
            <a:spAutoFit/>
          </a:bodyPr>
          <a:lstStyle/>
          <a:p>
            <a:pPr marL="457200" indent="-457200">
              <a:buBlip>
                <a:blip r:embed="rId5"/>
              </a:buBlip>
            </a:pPr>
            <a:r>
              <a:rPr lang="en-CA" sz="2800" dirty="0">
                <a:latin typeface="Palatino" pitchFamily="2" charset="77"/>
                <a:ea typeface="Palatino" pitchFamily="2" charset="77"/>
              </a:rPr>
              <a:t>Thrive in diverse conditions</a:t>
            </a:r>
          </a:p>
          <a:p>
            <a:pPr marL="457200" indent="-457200">
              <a:buBlip>
                <a:blip r:embed="rId5"/>
              </a:buBlip>
            </a:pPr>
            <a:r>
              <a:rPr lang="en-CA" sz="2800" dirty="0">
                <a:latin typeface="Palatino" pitchFamily="2" charset="77"/>
                <a:ea typeface="Palatino" pitchFamily="2" charset="77"/>
              </a:rPr>
              <a:t>High dispersal </a:t>
            </a:r>
          </a:p>
          <a:p>
            <a:pPr marL="457200" indent="-457200">
              <a:buBlip>
                <a:blip r:embed="rId5"/>
              </a:buBlip>
            </a:pPr>
            <a:r>
              <a:rPr lang="en-CA" sz="2800" i="1" dirty="0">
                <a:latin typeface="Palatino" pitchFamily="2" charset="77"/>
                <a:ea typeface="Palatino" pitchFamily="2" charset="77"/>
              </a:rPr>
              <a:t>Dominate large patches</a:t>
            </a:r>
          </a:p>
          <a:p>
            <a:pPr marL="457200" indent="-457200">
              <a:buBlip>
                <a:blip r:embed="rId5"/>
              </a:buBlip>
            </a:pPr>
            <a:r>
              <a:rPr lang="en-CA" sz="2800" dirty="0">
                <a:latin typeface="Palatino" pitchFamily="2" charset="77"/>
                <a:ea typeface="Palatino" pitchFamily="2" charset="77"/>
              </a:rPr>
              <a:t>Higher reproduction</a:t>
            </a:r>
            <a:endParaRPr lang="en-CA" sz="2800" dirty="0"/>
          </a:p>
        </p:txBody>
      </p:sp>
      <p:sp>
        <p:nvSpPr>
          <p:cNvPr id="12" name="TextBox 11">
            <a:extLst>
              <a:ext uri="{FF2B5EF4-FFF2-40B4-BE49-F238E27FC236}">
                <a16:creationId xmlns:a16="http://schemas.microsoft.com/office/drawing/2014/main" id="{5903F5AD-CB70-5E5C-FB4C-4C398FD86DE8}"/>
              </a:ext>
            </a:extLst>
          </p:cNvPr>
          <p:cNvSpPr txBox="1"/>
          <p:nvPr/>
        </p:nvSpPr>
        <p:spPr>
          <a:xfrm>
            <a:off x="121390" y="5079079"/>
            <a:ext cx="2665708" cy="369332"/>
          </a:xfrm>
          <a:prstGeom prst="rect">
            <a:avLst/>
          </a:prstGeom>
          <a:noFill/>
        </p:spPr>
        <p:txBody>
          <a:bodyPr wrap="square" rtlCol="0">
            <a:spAutoFit/>
          </a:bodyPr>
          <a:lstStyle/>
          <a:p>
            <a:r>
              <a:rPr lang="en-CA" b="1" i="1" dirty="0">
                <a:solidFill>
                  <a:schemeClr val="accent1"/>
                </a:solidFill>
                <a:latin typeface="Palatino" pitchFamily="2" charset="77"/>
                <a:ea typeface="Palatino" pitchFamily="2" charset="77"/>
              </a:rPr>
              <a:t>Specialist</a:t>
            </a:r>
          </a:p>
        </p:txBody>
      </p:sp>
      <p:sp>
        <p:nvSpPr>
          <p:cNvPr id="13" name="TextBox 12">
            <a:extLst>
              <a:ext uri="{FF2B5EF4-FFF2-40B4-BE49-F238E27FC236}">
                <a16:creationId xmlns:a16="http://schemas.microsoft.com/office/drawing/2014/main" id="{55F328C7-08F4-4662-4BEB-34EB8C12AB6E}"/>
              </a:ext>
            </a:extLst>
          </p:cNvPr>
          <p:cNvSpPr txBox="1"/>
          <p:nvPr/>
        </p:nvSpPr>
        <p:spPr>
          <a:xfrm>
            <a:off x="9526292" y="1683781"/>
            <a:ext cx="2665708" cy="369332"/>
          </a:xfrm>
          <a:prstGeom prst="rect">
            <a:avLst/>
          </a:prstGeom>
          <a:noFill/>
        </p:spPr>
        <p:txBody>
          <a:bodyPr wrap="square" rtlCol="0">
            <a:spAutoFit/>
          </a:bodyPr>
          <a:lstStyle/>
          <a:p>
            <a:r>
              <a:rPr lang="en-CA" b="1" i="1" dirty="0">
                <a:solidFill>
                  <a:schemeClr val="accent1"/>
                </a:solidFill>
                <a:latin typeface="Palatino" pitchFamily="2" charset="77"/>
                <a:ea typeface="Palatino" pitchFamily="2" charset="77"/>
              </a:rPr>
              <a:t>Generalist</a:t>
            </a:r>
          </a:p>
        </p:txBody>
      </p:sp>
    </p:spTree>
    <p:extLst>
      <p:ext uri="{BB962C8B-B14F-4D97-AF65-F5344CB8AC3E}">
        <p14:creationId xmlns:p14="http://schemas.microsoft.com/office/powerpoint/2010/main" val="2088840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E85F7B06-62DF-F42A-0141-8346C50549A0}"/>
              </a:ext>
            </a:extLst>
          </p:cNvPr>
          <p:cNvSpPr>
            <a:spLocks noGrp="1"/>
          </p:cNvSpPr>
          <p:nvPr>
            <p:ph type="ctrTitle"/>
          </p:nvPr>
        </p:nvSpPr>
        <p:spPr>
          <a:xfrm>
            <a:off x="1256275" y="2271449"/>
            <a:ext cx="9679449" cy="2847058"/>
          </a:xfrm>
        </p:spPr>
        <p:txBody>
          <a:bodyPr anchor="b">
            <a:normAutofit/>
          </a:bodyPr>
          <a:lstStyle/>
          <a:p>
            <a:pPr algn="l"/>
            <a:r>
              <a:rPr lang="en-CA" sz="6800" dirty="0">
                <a:solidFill>
                  <a:srgbClr val="FFFFFF"/>
                </a:solidFill>
                <a:latin typeface="Palatino" pitchFamily="2" charset="77"/>
                <a:ea typeface="Palatino" pitchFamily="2" charset="77"/>
              </a:rPr>
              <a:t>Why simulate a fragmented landscape?</a:t>
            </a:r>
            <a:endParaRPr lang="en-CA" sz="6800" dirty="0">
              <a:solidFill>
                <a:srgbClr val="FFFFFF"/>
              </a:solidFill>
            </a:endParaRPr>
          </a:p>
        </p:txBody>
      </p:sp>
      <p:cxnSp>
        <p:nvCxnSpPr>
          <p:cNvPr id="11" name="Straight Connector 10">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dirty="0">
              <a:solidFill>
                <a:srgbClr val="FFFFFF"/>
              </a:solidFill>
            </a:endParaRPr>
          </a:p>
        </p:txBody>
      </p:sp>
      <p:sp>
        <p:nvSpPr>
          <p:cNvPr id="15"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dirty="0">
              <a:solidFill>
                <a:srgbClr val="FFFFFF"/>
              </a:solidFill>
            </a:endParaRPr>
          </a:p>
        </p:txBody>
      </p:sp>
      <p:sp>
        <p:nvSpPr>
          <p:cNvPr id="17"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dirty="0">
              <a:solidFill>
                <a:srgbClr val="FFFFFF"/>
              </a:solidFill>
            </a:endParaRPr>
          </a:p>
        </p:txBody>
      </p:sp>
      <p:sp>
        <p:nvSpPr>
          <p:cNvPr id="4" name="Slide Number Placeholder 3">
            <a:extLst>
              <a:ext uri="{FF2B5EF4-FFF2-40B4-BE49-F238E27FC236}">
                <a16:creationId xmlns:a16="http://schemas.microsoft.com/office/drawing/2014/main" id="{0A597757-701D-EA07-45AE-110CBCAE087B}"/>
              </a:ext>
            </a:extLst>
          </p:cNvPr>
          <p:cNvSpPr>
            <a:spLocks noGrp="1"/>
          </p:cNvSpPr>
          <p:nvPr>
            <p:ph type="sldNum" sz="quarter" idx="12"/>
          </p:nvPr>
        </p:nvSpPr>
        <p:spPr>
          <a:xfrm>
            <a:off x="8610600" y="6160417"/>
            <a:ext cx="2743200" cy="365125"/>
          </a:xfrm>
        </p:spPr>
        <p:txBody>
          <a:bodyPr>
            <a:normAutofit/>
          </a:bodyPr>
          <a:lstStyle/>
          <a:p>
            <a:pPr>
              <a:spcAft>
                <a:spcPts val="600"/>
              </a:spcAft>
            </a:pPr>
            <a:fld id="{3D5A0A89-2D74-E347-8A8A-90652E3D8FA5}" type="slidenum">
              <a:rPr lang="en-CA">
                <a:solidFill>
                  <a:srgbClr val="FFFFFF"/>
                </a:solidFill>
              </a:rPr>
              <a:pPr>
                <a:spcAft>
                  <a:spcPts val="600"/>
                </a:spcAft>
              </a:pPr>
              <a:t>9</a:t>
            </a:fld>
            <a:endParaRPr lang="en-CA" dirty="0">
              <a:solidFill>
                <a:srgbClr val="FFFFFF"/>
              </a:solidFill>
            </a:endParaRPr>
          </a:p>
        </p:txBody>
      </p:sp>
    </p:spTree>
    <p:extLst>
      <p:ext uri="{BB962C8B-B14F-4D97-AF65-F5344CB8AC3E}">
        <p14:creationId xmlns:p14="http://schemas.microsoft.com/office/powerpoint/2010/main" val="499754534"/>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55F51"/>
      </a:dk2>
      <a:lt2>
        <a:srgbClr val="E3DED1"/>
      </a:lt2>
      <a:accent1>
        <a:srgbClr val="004100"/>
      </a:accent1>
      <a:accent2>
        <a:srgbClr val="004A0D"/>
      </a:accent2>
      <a:accent3>
        <a:srgbClr val="77D087"/>
      </a:accent3>
      <a:accent4>
        <a:srgbClr val="009630"/>
      </a:accent4>
      <a:accent5>
        <a:srgbClr val="4AB5C4"/>
      </a:accent5>
      <a:accent6>
        <a:srgbClr val="0989B1"/>
      </a:accent6>
      <a:hlink>
        <a:srgbClr val="1C2DA3"/>
      </a:hlink>
      <a:folHlink>
        <a:srgbClr val="8D44B4"/>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3222</TotalTime>
  <Words>2556</Words>
  <Application>Microsoft Macintosh PowerPoint</Application>
  <PresentationFormat>Widescreen</PresentationFormat>
  <Paragraphs>278</Paragraphs>
  <Slides>23</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Aptos</vt:lpstr>
      <vt:lpstr>Aptos Display</vt:lpstr>
      <vt:lpstr>Arial</vt:lpstr>
      <vt:lpstr>Calibri</vt:lpstr>
      <vt:lpstr>Courier New</vt:lpstr>
      <vt:lpstr>Palatino</vt:lpstr>
      <vt:lpstr>Symbol</vt:lpstr>
      <vt:lpstr>Times New Roman</vt:lpstr>
      <vt:lpstr>Wingdings</vt:lpstr>
      <vt:lpstr>Office Theme</vt:lpstr>
      <vt:lpstr>How Do Small Habitat Patches Support Higher Biodiversity for an Equivalent Habitat Area? </vt:lpstr>
      <vt:lpstr>Is bigger really better?</vt:lpstr>
      <vt:lpstr>Rethinking Fragmentation</vt:lpstr>
      <vt:lpstr>Under what conditions do small and fragmented patches support higher biodiversity? </vt:lpstr>
      <vt:lpstr>Two Key Perspectives</vt:lpstr>
      <vt:lpstr>What is a metacommunity?</vt:lpstr>
      <vt:lpstr>Characteristics of Small vs. Large Patches</vt:lpstr>
      <vt:lpstr>Small patches may act as refuges for specialists.</vt:lpstr>
      <vt:lpstr>Why simulate a fragmented landscape?</vt:lpstr>
      <vt:lpstr>What Drives Biodiversity in Small Patches?</vt:lpstr>
      <vt:lpstr>Modeling Fragmented Landscapes: NetLogo</vt:lpstr>
      <vt:lpstr>NetLogo Patch Sizes!</vt:lpstr>
      <vt:lpstr>Species Dynamics in Fragmented Landscapes.</vt:lpstr>
      <vt:lpstr>Key Ecological Metrics:</vt:lpstr>
      <vt:lpstr>How Habitat Size shapes Species Richness</vt:lpstr>
      <vt:lpstr>Competitive Interactions Shape Species Richness</vt:lpstr>
      <vt:lpstr>Small Patches act as Ecological Filters</vt:lpstr>
      <vt:lpstr>Stability in Small Patches, Species Loss in Large Patches</vt:lpstr>
      <vt:lpstr>The Power of Species Sorting</vt:lpstr>
      <vt:lpstr>Limitations: Bridging Simulations and Reality</vt:lpstr>
      <vt:lpstr>Future Directions: Applying Insights to Conservation</vt:lpstr>
      <vt:lpstr>Small Patches, Big Impact on Biodiversity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Erin Ri</dc:creator>
  <cp:lastModifiedBy>Erin Ri</cp:lastModifiedBy>
  <cp:revision>228</cp:revision>
  <dcterms:created xsi:type="dcterms:W3CDTF">2025-02-06T14:58:42Z</dcterms:created>
  <dcterms:modified xsi:type="dcterms:W3CDTF">2025-03-20T15:40:42Z</dcterms:modified>
</cp:coreProperties>
</file>